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e2cd2283e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e2cd2283e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e2cd2283e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e2cd2283e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e2cd2283e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e2cd2283e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e3f805e2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e3f805e2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1eac8f1af23b8f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1eac8f1af23b8f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2cf28462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e2cf28462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5955d427449c2c9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955d427449c2c9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5955d427449c2c9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955d427449c2c9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GB" u="sng"/>
              <a:t>Lessons From Auschwitz</a:t>
            </a:r>
            <a:endParaRPr b="1" u="sng"/>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GB"/>
              <a:t>Nia </a:t>
            </a:r>
            <a:r>
              <a:rPr lang="en-GB"/>
              <a:t>Williams, Tink Remec, Gwen Wright, Oliver Shaw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698" y="744575"/>
            <a:ext cx="8739600" cy="903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GB" sz="6600" u="sng"/>
              <a:t>The Holocaust </a:t>
            </a:r>
            <a:endParaRPr u="sng"/>
          </a:p>
        </p:txBody>
      </p:sp>
      <p:sp>
        <p:nvSpPr>
          <p:cNvPr id="61" name="Google Shape;61;p14"/>
          <p:cNvSpPr txBox="1"/>
          <p:nvPr>
            <p:ph idx="1" type="subTitle"/>
          </p:nvPr>
        </p:nvSpPr>
        <p:spPr>
          <a:xfrm>
            <a:off x="311700" y="1577200"/>
            <a:ext cx="8520600" cy="3345300"/>
          </a:xfrm>
          <a:prstGeom prst="rect">
            <a:avLst/>
          </a:prstGeom>
        </p:spPr>
        <p:txBody>
          <a:bodyPr anchorCtr="0" anchor="t" bIns="91425" lIns="91425" spcFirstLastPara="1" rIns="91425" wrap="square" tIns="91425">
            <a:normAutofit fontScale="85000" lnSpcReduction="20000"/>
          </a:bodyPr>
          <a:lstStyle/>
          <a:p>
            <a:pPr indent="0" lvl="0" marL="0" rtl="0" algn="l">
              <a:lnSpc>
                <a:spcPct val="90000"/>
              </a:lnSpc>
              <a:spcBef>
                <a:spcPts val="1000"/>
              </a:spcBef>
              <a:spcAft>
                <a:spcPts val="0"/>
              </a:spcAft>
              <a:buClr>
                <a:schemeClr val="dk1"/>
              </a:buClr>
              <a:buSzPct val="30555"/>
              <a:buFont typeface="Arial"/>
              <a:buNone/>
            </a:pPr>
            <a:r>
              <a:rPr lang="en-GB" sz="3600">
                <a:solidFill>
                  <a:schemeClr val="dk1"/>
                </a:solidFill>
              </a:rPr>
              <a:t>The </a:t>
            </a:r>
            <a:r>
              <a:rPr b="1" lang="en-GB" sz="3600">
                <a:solidFill>
                  <a:schemeClr val="dk1"/>
                </a:solidFill>
              </a:rPr>
              <a:t>mass murder </a:t>
            </a:r>
            <a:r>
              <a:rPr lang="en-GB" sz="3600">
                <a:solidFill>
                  <a:schemeClr val="dk1"/>
                </a:solidFill>
              </a:rPr>
              <a:t>of approximately </a:t>
            </a:r>
            <a:r>
              <a:rPr b="1" lang="en-GB" sz="3600">
                <a:solidFill>
                  <a:schemeClr val="dk1"/>
                </a:solidFill>
              </a:rPr>
              <a:t>6 million Jews</a:t>
            </a:r>
            <a:r>
              <a:rPr lang="en-GB" sz="3600">
                <a:solidFill>
                  <a:schemeClr val="dk1"/>
                </a:solidFill>
              </a:rPr>
              <a:t> by the Nazis and their collaborators. Although certain other groups were victims of Nazi persecution and genocide, only Jews were targeted for complete destruction. This is why we will be telling the stories that millions of Jews were unable to.</a:t>
            </a:r>
            <a:endParaRPr sz="3600">
              <a:solidFill>
                <a:schemeClr val="dk1"/>
              </a:solidFill>
            </a:endParaRPr>
          </a:p>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GB" sz="2420" u="sng"/>
              <a:t>What was life like for the Jewish community pre-war?</a:t>
            </a:r>
            <a:endParaRPr b="1" sz="2420" u="sng"/>
          </a:p>
        </p:txBody>
      </p:sp>
      <p:sp>
        <p:nvSpPr>
          <p:cNvPr id="67" name="Google Shape;67;p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500"/>
              <a:t>It would be difficult to just give one example of what life was like for the Jewish people before the war, because of how diverse and unique each community is. </a:t>
            </a:r>
            <a:endParaRPr sz="1500"/>
          </a:p>
          <a:p>
            <a:pPr indent="0" lvl="0" marL="0" rtl="0" algn="l">
              <a:spcBef>
                <a:spcPts val="1200"/>
              </a:spcBef>
              <a:spcAft>
                <a:spcPts val="0"/>
              </a:spcAft>
              <a:buNone/>
            </a:pPr>
            <a:r>
              <a:rPr lang="en-GB" sz="1500"/>
              <a:t>The largest Jewish community was in Poland, being home to 3,000,000 Jews.</a:t>
            </a:r>
            <a:endParaRPr sz="1500"/>
          </a:p>
          <a:p>
            <a:pPr indent="0" lvl="0" marL="0" rtl="0" algn="l">
              <a:spcBef>
                <a:spcPts val="1200"/>
              </a:spcBef>
              <a:spcAft>
                <a:spcPts val="1200"/>
              </a:spcAft>
              <a:buNone/>
            </a:pPr>
            <a:r>
              <a:rPr lang="en-GB" sz="1500"/>
              <a:t>One town in Poland with a thriving Jewish community, </a:t>
            </a:r>
            <a:r>
              <a:rPr lang="en-GB" sz="1500">
                <a:solidFill>
                  <a:srgbClr val="3F3E3C"/>
                </a:solidFill>
                <a:highlight>
                  <a:srgbClr val="FFFAF3"/>
                </a:highlight>
              </a:rPr>
              <a:t>Oświęcim, would later be known as the site of the Auschwitz concentration camp. </a:t>
            </a:r>
            <a:endParaRPr sz="1500"/>
          </a:p>
        </p:txBody>
      </p:sp>
      <p:pic>
        <p:nvPicPr>
          <p:cNvPr id="68" name="Google Shape;68;p15"/>
          <p:cNvPicPr preferRelativeResize="0"/>
          <p:nvPr/>
        </p:nvPicPr>
        <p:blipFill>
          <a:blip r:embed="rId3">
            <a:alphaModFix/>
          </a:blip>
          <a:stretch>
            <a:fillRect/>
          </a:stretch>
        </p:blipFill>
        <p:spPr>
          <a:xfrm>
            <a:off x="4731950" y="1410852"/>
            <a:ext cx="3525776" cy="2189775"/>
          </a:xfrm>
          <a:prstGeom prst="rect">
            <a:avLst/>
          </a:prstGeom>
          <a:noFill/>
          <a:ln>
            <a:noFill/>
          </a:ln>
        </p:spPr>
      </p:pic>
      <p:sp>
        <p:nvSpPr>
          <p:cNvPr id="69" name="Google Shape;69;p15"/>
          <p:cNvSpPr txBox="1"/>
          <p:nvPr/>
        </p:nvSpPr>
        <p:spPr>
          <a:xfrm>
            <a:off x="4621100" y="1017725"/>
            <a:ext cx="167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t>The Herz Hotel</a:t>
            </a:r>
            <a:endParaRPr b="1" u="sng"/>
          </a:p>
        </p:txBody>
      </p:sp>
      <p:sp>
        <p:nvSpPr>
          <p:cNvPr id="70" name="Google Shape;70;p15"/>
          <p:cNvSpPr txBox="1"/>
          <p:nvPr/>
        </p:nvSpPr>
        <p:spPr>
          <a:xfrm>
            <a:off x="4969006" y="3600625"/>
            <a:ext cx="3586200" cy="10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3F3E3C"/>
                </a:solidFill>
              </a:rPr>
              <a:t>This was a hub for the union of Jewish and Christian communities in the centre of </a:t>
            </a:r>
            <a:r>
              <a:rPr lang="en-GB" sz="1500">
                <a:solidFill>
                  <a:srgbClr val="3F3E3C"/>
                </a:solidFill>
                <a:highlight>
                  <a:srgbClr val="FFFAF3"/>
                </a:highlight>
              </a:rPr>
              <a:t>Oświęcim. It stood 3km away from where Auschwitz was later built.</a:t>
            </a:r>
            <a:endParaRPr>
              <a:solidFill>
                <a:srgbClr val="3F3E3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u="sng"/>
              <a:t>Perpetrators, Collaborators and Bystanders</a:t>
            </a:r>
            <a:endParaRPr b="1" u="sng"/>
          </a:p>
        </p:txBody>
      </p:sp>
      <p:sp>
        <p:nvSpPr>
          <p:cNvPr id="76" name="Google Shape;76;p16"/>
          <p:cNvSpPr txBox="1"/>
          <p:nvPr>
            <p:ph idx="1" type="body"/>
          </p:nvPr>
        </p:nvSpPr>
        <p:spPr>
          <a:xfrm>
            <a:off x="311700" y="1074900"/>
            <a:ext cx="4842000" cy="3584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GB" sz="1500"/>
              <a:t>It is widely known that the Nazi’s were responsible for the Holocaust, we would call them the </a:t>
            </a:r>
            <a:r>
              <a:rPr b="1" lang="en-GB" sz="1500"/>
              <a:t>perpetrators</a:t>
            </a:r>
            <a:r>
              <a:rPr lang="en-GB" sz="1500"/>
              <a:t>. However, we must realise that for such a large scale attempt to wipe out an entire community of people, they couldn’t have worked alone. We call those who supported in the holocaust, the </a:t>
            </a:r>
            <a:r>
              <a:rPr b="1" lang="en-GB" sz="1500"/>
              <a:t>collaborators.</a:t>
            </a:r>
            <a:r>
              <a:rPr lang="en-GB" sz="1500"/>
              <a:t> Many of Germany’s allies in the war supported with the deportation and murder of many Jews. There were 500,000 clerical and 900,000 manual workers in the railway network, which was key to transporting Jews to the camps. The true number of </a:t>
            </a:r>
            <a:r>
              <a:rPr b="1" lang="en-GB" sz="1500"/>
              <a:t>bystanders</a:t>
            </a:r>
            <a:r>
              <a:rPr lang="en-GB" sz="1500"/>
              <a:t> to the holocaust is unknown, throughout the Holocaust not a single government, social group, scholarly institution or professional association in Nazi-dominated Europe openly declared its solidarity with the Jews.</a:t>
            </a:r>
            <a:endParaRPr sz="1500"/>
          </a:p>
        </p:txBody>
      </p:sp>
      <p:pic>
        <p:nvPicPr>
          <p:cNvPr id="77" name="Google Shape;77;p16"/>
          <p:cNvPicPr preferRelativeResize="0"/>
          <p:nvPr/>
        </p:nvPicPr>
        <p:blipFill>
          <a:blip r:embed="rId3">
            <a:alphaModFix/>
          </a:blip>
          <a:stretch>
            <a:fillRect/>
          </a:stretch>
        </p:blipFill>
        <p:spPr>
          <a:xfrm>
            <a:off x="5205625" y="1119925"/>
            <a:ext cx="3805527" cy="3229949"/>
          </a:xfrm>
          <a:prstGeom prst="rect">
            <a:avLst/>
          </a:prstGeom>
          <a:noFill/>
          <a:ln>
            <a:noFill/>
          </a:ln>
        </p:spPr>
      </p:pic>
      <p:sp>
        <p:nvSpPr>
          <p:cNvPr id="78" name="Google Shape;78;p16"/>
          <p:cNvSpPr txBox="1"/>
          <p:nvPr/>
        </p:nvSpPr>
        <p:spPr>
          <a:xfrm>
            <a:off x="5205625" y="4460375"/>
            <a:ext cx="362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 map showing the distribution of concentration camps across Europe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idx="1" type="body"/>
          </p:nvPr>
        </p:nvSpPr>
        <p:spPr>
          <a:xfrm>
            <a:off x="311700" y="569075"/>
            <a:ext cx="6427200" cy="432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It is important </a:t>
            </a:r>
            <a:r>
              <a:rPr lang="en-GB"/>
              <a:t>to not only remember the individual lives that were lost during the Holocaust but to also learn from it.</a:t>
            </a:r>
            <a:endParaRPr/>
          </a:p>
          <a:p>
            <a:pPr indent="0" lvl="0" marL="0" rtl="0" algn="l">
              <a:spcBef>
                <a:spcPts val="1200"/>
              </a:spcBef>
              <a:spcAft>
                <a:spcPts val="0"/>
              </a:spcAft>
              <a:buNone/>
            </a:pPr>
            <a:r>
              <a:rPr b="1" lang="en-GB" sz="1900"/>
              <a:t>So how is the Holocaust relevant today? </a:t>
            </a:r>
            <a:endParaRPr b="1" sz="1900"/>
          </a:p>
          <a:p>
            <a:pPr indent="-342900" lvl="0" marL="457200" rtl="0" algn="l">
              <a:spcBef>
                <a:spcPts val="1200"/>
              </a:spcBef>
              <a:spcAft>
                <a:spcPts val="0"/>
              </a:spcAft>
              <a:buSzPts val="1800"/>
              <a:buChar char="●"/>
            </a:pPr>
            <a:r>
              <a:rPr lang="en-GB"/>
              <a:t>Genocides are still going on in the world today. </a:t>
            </a:r>
            <a:endParaRPr/>
          </a:p>
          <a:p>
            <a:pPr indent="-342900" lvl="0" marL="457200" rtl="0" algn="l">
              <a:spcBef>
                <a:spcPts val="0"/>
              </a:spcBef>
              <a:spcAft>
                <a:spcPts val="0"/>
              </a:spcAft>
              <a:buSzPts val="1800"/>
              <a:buChar char="●"/>
            </a:pPr>
            <a:r>
              <a:rPr lang="en-GB"/>
              <a:t>To make sure it’s never forgotten or denied. </a:t>
            </a:r>
            <a:endParaRPr/>
          </a:p>
          <a:p>
            <a:pPr indent="-342900" lvl="0" marL="457200" rtl="0" algn="l">
              <a:spcBef>
                <a:spcPts val="0"/>
              </a:spcBef>
              <a:spcAft>
                <a:spcPts val="0"/>
              </a:spcAft>
              <a:buSzPts val="1800"/>
              <a:buChar char="●"/>
            </a:pPr>
            <a:r>
              <a:rPr lang="en-GB"/>
              <a:t>In order to prevent future genocides.</a:t>
            </a:r>
            <a:endParaRPr/>
          </a:p>
          <a:p>
            <a:pPr indent="-342900" lvl="0" marL="457200" rtl="0" algn="l">
              <a:spcBef>
                <a:spcPts val="0"/>
              </a:spcBef>
              <a:spcAft>
                <a:spcPts val="0"/>
              </a:spcAft>
              <a:buSzPts val="1800"/>
              <a:buChar char="●"/>
            </a:pPr>
            <a:r>
              <a:rPr lang="en-GB"/>
              <a:t>Learning from the Holocaust will help to make sure history does not repeat itself.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nvSpPr>
        <p:spPr>
          <a:xfrm>
            <a:off x="435700" y="180475"/>
            <a:ext cx="7372500" cy="70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u="sng"/>
              <a:t>Transport and arrival</a:t>
            </a:r>
            <a:r>
              <a:rPr lang="en-GB"/>
              <a:t> </a:t>
            </a:r>
            <a:endParaRPr/>
          </a:p>
          <a:p>
            <a:pPr indent="0" lvl="0" marL="0" rtl="0" algn="l">
              <a:spcBef>
                <a:spcPts val="0"/>
              </a:spcBef>
              <a:spcAft>
                <a:spcPts val="0"/>
              </a:spcAft>
              <a:buNone/>
            </a:pPr>
            <a:r>
              <a:t/>
            </a:r>
            <a:endParaRPr/>
          </a:p>
        </p:txBody>
      </p:sp>
      <p:pic>
        <p:nvPicPr>
          <p:cNvPr id="89" name="Google Shape;89;p18"/>
          <p:cNvPicPr preferRelativeResize="0"/>
          <p:nvPr/>
        </p:nvPicPr>
        <p:blipFill>
          <a:blip r:embed="rId3">
            <a:alphaModFix/>
          </a:blip>
          <a:stretch>
            <a:fillRect/>
          </a:stretch>
        </p:blipFill>
        <p:spPr>
          <a:xfrm>
            <a:off x="3583780" y="884569"/>
            <a:ext cx="3302801" cy="2372633"/>
          </a:xfrm>
          <a:prstGeom prst="rect">
            <a:avLst/>
          </a:prstGeom>
          <a:noFill/>
          <a:ln>
            <a:noFill/>
          </a:ln>
        </p:spPr>
      </p:pic>
      <p:pic>
        <p:nvPicPr>
          <p:cNvPr id="90" name="Google Shape;90;p18"/>
          <p:cNvPicPr preferRelativeResize="0"/>
          <p:nvPr/>
        </p:nvPicPr>
        <p:blipFill>
          <a:blip r:embed="rId4">
            <a:alphaModFix/>
          </a:blip>
          <a:stretch>
            <a:fillRect/>
          </a:stretch>
        </p:blipFill>
        <p:spPr>
          <a:xfrm>
            <a:off x="435700" y="2089250"/>
            <a:ext cx="2993300" cy="1727826"/>
          </a:xfrm>
          <a:prstGeom prst="rect">
            <a:avLst/>
          </a:prstGeom>
          <a:noFill/>
          <a:ln>
            <a:noFill/>
          </a:ln>
        </p:spPr>
      </p:pic>
      <p:sp>
        <p:nvSpPr>
          <p:cNvPr id="91" name="Google Shape;91;p18"/>
          <p:cNvSpPr txBox="1"/>
          <p:nvPr/>
        </p:nvSpPr>
        <p:spPr>
          <a:xfrm>
            <a:off x="285582" y="929488"/>
            <a:ext cx="2764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As many people as possible would be crammed into filthy railway cattle wagons without ventilation, water or food.</a:t>
            </a:r>
            <a:endParaRPr/>
          </a:p>
        </p:txBody>
      </p:sp>
      <p:sp>
        <p:nvSpPr>
          <p:cNvPr id="92" name="Google Shape;92;p18"/>
          <p:cNvSpPr txBox="1"/>
          <p:nvPr/>
        </p:nvSpPr>
        <p:spPr>
          <a:xfrm>
            <a:off x="285575" y="3945413"/>
            <a:ext cx="2764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They would </a:t>
            </a:r>
            <a:r>
              <a:rPr lang="en-GB"/>
              <a:t>often have to be travelling for days until reaching their destination, of which was unknown to them. </a:t>
            </a:r>
            <a:endParaRPr/>
          </a:p>
        </p:txBody>
      </p:sp>
      <p:sp>
        <p:nvSpPr>
          <p:cNvPr id="93" name="Google Shape;93;p18"/>
          <p:cNvSpPr txBox="1"/>
          <p:nvPr/>
        </p:nvSpPr>
        <p:spPr>
          <a:xfrm>
            <a:off x="7041375" y="601500"/>
            <a:ext cx="1614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As </a:t>
            </a:r>
            <a:r>
              <a:rPr lang="en-GB"/>
              <a:t>soon as trains arrived a selection would take place.</a:t>
            </a:r>
            <a:endParaRPr/>
          </a:p>
        </p:txBody>
      </p:sp>
      <p:sp>
        <p:nvSpPr>
          <p:cNvPr id="94" name="Google Shape;94;p18"/>
          <p:cNvSpPr txBox="1"/>
          <p:nvPr/>
        </p:nvSpPr>
        <p:spPr>
          <a:xfrm>
            <a:off x="7041375" y="1632900"/>
            <a:ext cx="2102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This s</a:t>
            </a:r>
            <a:r>
              <a:rPr lang="en-GB"/>
              <a:t>election would split and break families forever. Women and children would be sent to one side and men to the other. - last time they would ever see each other.</a:t>
            </a:r>
            <a:endParaRPr/>
          </a:p>
        </p:txBody>
      </p:sp>
      <p:sp>
        <p:nvSpPr>
          <p:cNvPr id="95" name="Google Shape;95;p18"/>
          <p:cNvSpPr txBox="1"/>
          <p:nvPr/>
        </p:nvSpPr>
        <p:spPr>
          <a:xfrm>
            <a:off x="3429000" y="3510603"/>
            <a:ext cx="57531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Those who were </a:t>
            </a:r>
            <a:r>
              <a:rPr lang="en-GB"/>
              <a:t>fit for work would then be sent to one side while those who weren’t would be sent straight to the gas chambers. </a:t>
            </a:r>
            <a:endParaRPr/>
          </a:p>
        </p:txBody>
      </p:sp>
      <p:sp>
        <p:nvSpPr>
          <p:cNvPr id="96" name="Google Shape;96;p18"/>
          <p:cNvSpPr txBox="1"/>
          <p:nvPr/>
        </p:nvSpPr>
        <p:spPr>
          <a:xfrm>
            <a:off x="3429000" y="4157076"/>
            <a:ext cx="50148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Children under the age </a:t>
            </a:r>
            <a:r>
              <a:rPr lang="en-GB"/>
              <a:t>of 14 would almost always be sent to be gassed immediately.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10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u="sng"/>
              <a:t>Living and Working </a:t>
            </a:r>
            <a:r>
              <a:rPr b="1" lang="en-GB" u="sng"/>
              <a:t>Conditions within Auschwitz-</a:t>
            </a:r>
            <a:r>
              <a:rPr b="1" lang="en-GB" u="sng"/>
              <a:t>Birkenau</a:t>
            </a:r>
            <a:r>
              <a:rPr b="1" lang="en-GB" u="sng"/>
              <a:t> </a:t>
            </a:r>
            <a:endParaRPr b="1" u="sng"/>
          </a:p>
        </p:txBody>
      </p:sp>
      <p:sp>
        <p:nvSpPr>
          <p:cNvPr id="102" name="Google Shape;102;p19"/>
          <p:cNvSpPr txBox="1"/>
          <p:nvPr>
            <p:ph idx="1" type="body"/>
          </p:nvPr>
        </p:nvSpPr>
        <p:spPr>
          <a:xfrm>
            <a:off x="223100" y="947350"/>
            <a:ext cx="4372500" cy="153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400">
                <a:solidFill>
                  <a:schemeClr val="dk1"/>
                </a:solidFill>
              </a:rPr>
              <a:t>The sleeping </a:t>
            </a:r>
            <a:r>
              <a:rPr lang="en-GB" sz="1400">
                <a:solidFill>
                  <a:schemeClr val="dk1"/>
                </a:solidFill>
              </a:rPr>
              <a:t>quarters</a:t>
            </a:r>
            <a:r>
              <a:rPr lang="en-GB" sz="1400">
                <a:solidFill>
                  <a:schemeClr val="dk1"/>
                </a:solidFill>
              </a:rPr>
              <a:t> in Auschwitz was a horse stable design, with </a:t>
            </a:r>
            <a:r>
              <a:rPr b="1" lang="en-GB" sz="1400">
                <a:solidFill>
                  <a:schemeClr val="dk1"/>
                </a:solidFill>
              </a:rPr>
              <a:t>bunk beds three levels high in a shelf design</a:t>
            </a:r>
            <a:r>
              <a:rPr lang="en-GB" sz="1400">
                <a:solidFill>
                  <a:schemeClr val="dk1"/>
                </a:solidFill>
              </a:rPr>
              <a:t>. This resulted in very cramped, poor and uncomfortable conditions while being </a:t>
            </a:r>
            <a:r>
              <a:rPr b="1" lang="en-GB" sz="1400">
                <a:solidFill>
                  <a:schemeClr val="dk1"/>
                </a:solidFill>
              </a:rPr>
              <a:t>sweltering hot in the summer and bitterly cold in the winter</a:t>
            </a:r>
            <a:r>
              <a:rPr lang="en-GB" sz="1400">
                <a:solidFill>
                  <a:schemeClr val="dk1"/>
                </a:solidFill>
              </a:rPr>
              <a:t>.</a:t>
            </a:r>
            <a:endParaRPr sz="1400">
              <a:solidFill>
                <a:schemeClr val="dk1"/>
              </a:solidFill>
            </a:endParaRPr>
          </a:p>
        </p:txBody>
      </p:sp>
      <p:pic>
        <p:nvPicPr>
          <p:cNvPr id="103" name="Google Shape;103;p19"/>
          <p:cNvPicPr preferRelativeResize="0"/>
          <p:nvPr/>
        </p:nvPicPr>
        <p:blipFill>
          <a:blip r:embed="rId3">
            <a:alphaModFix/>
          </a:blip>
          <a:stretch>
            <a:fillRect/>
          </a:stretch>
        </p:blipFill>
        <p:spPr>
          <a:xfrm>
            <a:off x="4722020" y="782000"/>
            <a:ext cx="4283878" cy="2571750"/>
          </a:xfrm>
          <a:prstGeom prst="rect">
            <a:avLst/>
          </a:prstGeom>
          <a:noFill/>
          <a:ln>
            <a:noFill/>
          </a:ln>
        </p:spPr>
      </p:pic>
      <p:pic>
        <p:nvPicPr>
          <p:cNvPr id="104" name="Google Shape;104;p19"/>
          <p:cNvPicPr preferRelativeResize="0"/>
          <p:nvPr/>
        </p:nvPicPr>
        <p:blipFill>
          <a:blip r:embed="rId4">
            <a:alphaModFix/>
          </a:blip>
          <a:stretch>
            <a:fillRect/>
          </a:stretch>
        </p:blipFill>
        <p:spPr>
          <a:xfrm>
            <a:off x="223092" y="2480050"/>
            <a:ext cx="3911958" cy="2571750"/>
          </a:xfrm>
          <a:prstGeom prst="rect">
            <a:avLst/>
          </a:prstGeom>
          <a:noFill/>
          <a:ln>
            <a:noFill/>
          </a:ln>
        </p:spPr>
      </p:pic>
      <p:sp>
        <p:nvSpPr>
          <p:cNvPr id="105" name="Google Shape;105;p19"/>
          <p:cNvSpPr txBox="1"/>
          <p:nvPr/>
        </p:nvSpPr>
        <p:spPr>
          <a:xfrm>
            <a:off x="4318400" y="3299200"/>
            <a:ext cx="4687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The working conditions with any work camp were </a:t>
            </a:r>
            <a:r>
              <a:rPr lang="en-GB"/>
              <a:t>horrendous with very little water and food per day. They would have </a:t>
            </a:r>
            <a:r>
              <a:rPr b="1" lang="en-GB"/>
              <a:t>watery soup and small piece of bread to get through a day of back breaking work</a:t>
            </a:r>
            <a:r>
              <a:rPr lang="en-GB"/>
              <a:t>. One survivor story told by Eva Clarke on behalf of her mother, Anka, emphasizes the </a:t>
            </a:r>
            <a:r>
              <a:rPr b="1" lang="en-GB"/>
              <a:t>malnourishment </a:t>
            </a:r>
            <a:r>
              <a:rPr lang="en-GB"/>
              <a:t>with in the camp. Anka was only </a:t>
            </a:r>
            <a:r>
              <a:rPr b="1" lang="en-GB"/>
              <a:t>5 stone while nine months pregnant</a:t>
            </a:r>
            <a:r>
              <a:rPr lang="en-GB"/>
              <a:t>.</a:t>
            </a:r>
            <a:r>
              <a:rPr b="1" lang="en-GB"/>
              <a:t>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188675" y="12211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u="sng"/>
              <a:t>Survivor Story from </a:t>
            </a:r>
            <a:r>
              <a:rPr b="1" lang="en-GB" u="sng"/>
              <a:t>the Holocaust</a:t>
            </a:r>
            <a:endParaRPr b="1" u="sng"/>
          </a:p>
        </p:txBody>
      </p:sp>
      <p:sp>
        <p:nvSpPr>
          <p:cNvPr id="111" name="Google Shape;111;p20"/>
          <p:cNvSpPr txBox="1"/>
          <p:nvPr/>
        </p:nvSpPr>
        <p:spPr>
          <a:xfrm>
            <a:off x="5856000" y="231050"/>
            <a:ext cx="3288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It is </a:t>
            </a:r>
            <a:r>
              <a:rPr lang="en-GB"/>
              <a:t>important to remember that behind every single story there is a name and a family affected by the events of the holocaust</a:t>
            </a:r>
            <a:endParaRPr/>
          </a:p>
        </p:txBody>
      </p:sp>
      <p:pic>
        <p:nvPicPr>
          <p:cNvPr id="112" name="Google Shape;112;p20"/>
          <p:cNvPicPr preferRelativeResize="0"/>
          <p:nvPr/>
        </p:nvPicPr>
        <p:blipFill>
          <a:blip r:embed="rId3">
            <a:alphaModFix/>
          </a:blip>
          <a:stretch>
            <a:fillRect/>
          </a:stretch>
        </p:blipFill>
        <p:spPr>
          <a:xfrm>
            <a:off x="296323" y="826786"/>
            <a:ext cx="1204500" cy="1204500"/>
          </a:xfrm>
          <a:prstGeom prst="rect">
            <a:avLst/>
          </a:prstGeom>
          <a:noFill/>
          <a:ln>
            <a:noFill/>
          </a:ln>
        </p:spPr>
      </p:pic>
      <p:sp>
        <p:nvSpPr>
          <p:cNvPr id="113" name="Google Shape;113;p20"/>
          <p:cNvSpPr/>
          <p:nvPr/>
        </p:nvSpPr>
        <p:spPr>
          <a:xfrm>
            <a:off x="1733810" y="937978"/>
            <a:ext cx="1353000" cy="676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txBox="1"/>
          <p:nvPr/>
        </p:nvSpPr>
        <p:spPr>
          <a:xfrm>
            <a:off x="3319775" y="694825"/>
            <a:ext cx="21030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This is Kitty Hart-Moxon OBE</a:t>
            </a:r>
            <a:endParaRPr/>
          </a:p>
          <a:p>
            <a:pPr indent="0" lvl="0" marL="0" rtl="0" algn="l">
              <a:spcBef>
                <a:spcPts val="0"/>
              </a:spcBef>
              <a:spcAft>
                <a:spcPts val="0"/>
              </a:spcAft>
              <a:buNone/>
            </a:pPr>
            <a:r>
              <a:rPr lang="en-GB"/>
              <a:t>Born in Bielsko 1926.</a:t>
            </a:r>
            <a:endParaRPr/>
          </a:p>
        </p:txBody>
      </p:sp>
      <p:sp>
        <p:nvSpPr>
          <p:cNvPr id="115" name="Google Shape;115;p20"/>
          <p:cNvSpPr txBox="1"/>
          <p:nvPr/>
        </p:nvSpPr>
        <p:spPr>
          <a:xfrm>
            <a:off x="188675" y="2163225"/>
            <a:ext cx="49881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Kitty and her mother were imprisoned and sentenced to death, but their sentence was later commuted to imprisonment in Auschwitz-Birkenau. They arrived in Auschwitz on 2nd April 1943. Kitty was only 16 when she was sent to the camp.</a:t>
            </a:r>
            <a:endParaRPr/>
          </a:p>
          <a:p>
            <a:pPr indent="0" lvl="0" marL="0" rtl="0" algn="l">
              <a:spcBef>
                <a:spcPts val="0"/>
              </a:spcBef>
              <a:spcAft>
                <a:spcPts val="0"/>
              </a:spcAft>
              <a:buNone/>
            </a:pPr>
            <a:r>
              <a:rPr lang="en-GB"/>
              <a:t>During her time, Kitty was witness to the relentless killings that took place. Kitty and her mother were moved from Auschwitz and stationed at different factories as workers, mostly underground. Eventually ending up at Bergen-Belsen after a treacherous journey.  This camp was liberated on 14th April 1945.</a:t>
            </a:r>
            <a:endParaRPr/>
          </a:p>
          <a:p>
            <a:pPr indent="0" lvl="0" marL="0" rtl="0" algn="l">
              <a:spcBef>
                <a:spcPts val="0"/>
              </a:spcBef>
              <a:spcAft>
                <a:spcPts val="0"/>
              </a:spcAft>
              <a:buNone/>
            </a:pPr>
            <a:r>
              <a:t/>
            </a:r>
            <a:endParaRPr/>
          </a:p>
        </p:txBody>
      </p:sp>
      <p:sp>
        <p:nvSpPr>
          <p:cNvPr id="116" name="Google Shape;116;p20"/>
          <p:cNvSpPr txBox="1"/>
          <p:nvPr/>
        </p:nvSpPr>
        <p:spPr>
          <a:xfrm>
            <a:off x="6549150" y="1430300"/>
            <a:ext cx="2103000" cy="314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Kitty and her mother were the only survivors of their family. 30 members of her family perished in Auschwitz-Birkenau. She now lives in the UK. After liberation Kitty felt it was her duty to speak out about her past and warn of the consequences of intolerance, racism and hatred. For years, Kitty has done exactly that.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u="sng"/>
              <a:t>The Choices of the Nazis and their C</a:t>
            </a:r>
            <a:r>
              <a:rPr b="1" lang="en-GB" u="sng"/>
              <a:t>ollaborators </a:t>
            </a:r>
            <a:endParaRPr b="1" u="sng"/>
          </a:p>
        </p:txBody>
      </p:sp>
      <p:pic>
        <p:nvPicPr>
          <p:cNvPr id="122" name="Google Shape;122;p21"/>
          <p:cNvPicPr preferRelativeResize="0"/>
          <p:nvPr/>
        </p:nvPicPr>
        <p:blipFill>
          <a:blip r:embed="rId3">
            <a:alphaModFix/>
          </a:blip>
          <a:stretch>
            <a:fillRect/>
          </a:stretch>
        </p:blipFill>
        <p:spPr>
          <a:xfrm>
            <a:off x="311690" y="1017721"/>
            <a:ext cx="2083120" cy="1173850"/>
          </a:xfrm>
          <a:prstGeom prst="rect">
            <a:avLst/>
          </a:prstGeom>
          <a:noFill/>
          <a:ln>
            <a:noFill/>
          </a:ln>
        </p:spPr>
      </p:pic>
      <p:sp>
        <p:nvSpPr>
          <p:cNvPr id="123" name="Google Shape;123;p21"/>
          <p:cNvSpPr txBox="1"/>
          <p:nvPr/>
        </p:nvSpPr>
        <p:spPr>
          <a:xfrm>
            <a:off x="2808825" y="1093850"/>
            <a:ext cx="38493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It is </a:t>
            </a:r>
            <a:r>
              <a:rPr lang="en-GB"/>
              <a:t>integral to remember that every perpetrator had a name and all made conscious decisions to </a:t>
            </a:r>
            <a:r>
              <a:rPr lang="en-GB"/>
              <a:t>partake</a:t>
            </a:r>
            <a:r>
              <a:rPr lang="en-GB"/>
              <a:t> in the events of the holocaust.</a:t>
            </a:r>
            <a:endParaRPr/>
          </a:p>
        </p:txBody>
      </p:sp>
      <p:sp>
        <p:nvSpPr>
          <p:cNvPr id="124" name="Google Shape;124;p21"/>
          <p:cNvSpPr txBox="1"/>
          <p:nvPr/>
        </p:nvSpPr>
        <p:spPr>
          <a:xfrm>
            <a:off x="181442" y="2302103"/>
            <a:ext cx="51594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Rudolf Hoss was a German soldier and Nazi who was commandant of the Auschwitz concentration and extermination camp complex (1940–45) during a period when as many as 1,000,000 to 2,500,000 inmates perished there.</a:t>
            </a:r>
            <a:endParaRPr/>
          </a:p>
        </p:txBody>
      </p:sp>
      <p:sp>
        <p:nvSpPr>
          <p:cNvPr id="125" name="Google Shape;125;p21"/>
          <p:cNvSpPr txBox="1"/>
          <p:nvPr/>
        </p:nvSpPr>
        <p:spPr>
          <a:xfrm>
            <a:off x="181445" y="3820436"/>
            <a:ext cx="7315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6" name="Google Shape;126;p21"/>
          <p:cNvSpPr txBox="1"/>
          <p:nvPr/>
        </p:nvSpPr>
        <p:spPr>
          <a:xfrm>
            <a:off x="104575" y="3444025"/>
            <a:ext cx="66561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Rudolf lived in Auschwitz </a:t>
            </a:r>
            <a:r>
              <a:rPr lang="en-GB"/>
              <a:t>with his family in a house that was only a few metres from the nearest gas chambers.</a:t>
            </a:r>
            <a:endParaRPr/>
          </a:p>
        </p:txBody>
      </p:sp>
      <p:sp>
        <p:nvSpPr>
          <p:cNvPr id="127" name="Google Shape;127;p21"/>
          <p:cNvSpPr txBox="1"/>
          <p:nvPr/>
        </p:nvSpPr>
        <p:spPr>
          <a:xfrm>
            <a:off x="181450" y="4052136"/>
            <a:ext cx="7315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28" name="Google Shape;128;p21"/>
          <p:cNvSpPr txBox="1"/>
          <p:nvPr/>
        </p:nvSpPr>
        <p:spPr>
          <a:xfrm>
            <a:off x="914400" y="4216736"/>
            <a:ext cx="73152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However, </a:t>
            </a:r>
            <a:r>
              <a:rPr lang="en-GB"/>
              <a:t>it’s important to note that there were many enablers of the Nazis e.g train drivers, that had no choice but to do their jobs for financial reasons as they had to support their families and stay alive. </a:t>
            </a:r>
            <a:endParaRPr/>
          </a:p>
        </p:txBody>
      </p:sp>
      <p:sp>
        <p:nvSpPr>
          <p:cNvPr id="129" name="Google Shape;129;p21"/>
          <p:cNvSpPr txBox="1"/>
          <p:nvPr/>
        </p:nvSpPr>
        <p:spPr>
          <a:xfrm>
            <a:off x="7456125" y="3549013"/>
            <a:ext cx="1209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Rudolf Hoss</a:t>
            </a:r>
            <a:endParaRPr/>
          </a:p>
        </p:txBody>
      </p:sp>
      <p:pic>
        <p:nvPicPr>
          <p:cNvPr id="130" name="Google Shape;130;p21"/>
          <p:cNvPicPr preferRelativeResize="0"/>
          <p:nvPr/>
        </p:nvPicPr>
        <p:blipFill>
          <a:blip r:embed="rId4">
            <a:alphaModFix/>
          </a:blip>
          <a:stretch>
            <a:fillRect/>
          </a:stretch>
        </p:blipFill>
        <p:spPr>
          <a:xfrm>
            <a:off x="6872213" y="2226065"/>
            <a:ext cx="2083101" cy="13019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