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6" r:id="rId6"/>
    <p:sldId id="262" r:id="rId7"/>
    <p:sldId id="267" r:id="rId8"/>
    <p:sldId id="261" r:id="rId9"/>
    <p:sldId id="264" r:id="rId10"/>
    <p:sldId id="263" r:id="rId11"/>
    <p:sldId id="26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67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AD7502B-5574-4C18-8F9D-C2E9935D146A}" type="datetimeFigureOut">
              <a:rPr lang="en-GB" smtClean="0"/>
              <a:t>02/02/2022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2352526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D7502B-5574-4C18-8F9D-C2E9935D146A}" type="datetimeFigureOut">
              <a:rPr lang="en-GB" smtClean="0"/>
              <a:t>02/02/2022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359553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D7502B-5574-4C18-8F9D-C2E9935D146A}" type="datetimeFigureOut">
              <a:rPr lang="en-GB" smtClean="0"/>
              <a:t>02/02/2022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223298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D7502B-5574-4C18-8F9D-C2E9935D146A}" type="datetimeFigureOut">
              <a:rPr lang="en-GB" smtClean="0"/>
              <a:t>02/02/2022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174257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D7502B-5574-4C18-8F9D-C2E9935D146A}" type="datetimeFigureOut">
              <a:rPr lang="en-GB" smtClean="0"/>
              <a:t>02/02/2022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2620252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AD7502B-5574-4C18-8F9D-C2E9935D146A}" type="datetimeFigureOut">
              <a:rPr lang="en-GB" smtClean="0"/>
              <a:t>02/02/2022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342785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AD7502B-5574-4C18-8F9D-C2E9935D146A}" type="datetimeFigureOut">
              <a:rPr lang="en-GB" smtClean="0"/>
              <a:t>02/02/2022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53770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AD7502B-5574-4C18-8F9D-C2E9935D146A}" type="datetimeFigureOut">
              <a:rPr lang="en-GB" smtClean="0"/>
              <a:t>02/02/2022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33996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7502B-5574-4C18-8F9D-C2E9935D146A}" type="datetimeFigureOut">
              <a:rPr lang="en-GB" smtClean="0"/>
              <a:t>02/02/2022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3825368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D7502B-5574-4C18-8F9D-C2E9935D146A}" type="datetimeFigureOut">
              <a:rPr lang="en-GB" smtClean="0"/>
              <a:t>02/02/2022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2445484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D7502B-5574-4C18-8F9D-C2E9935D146A}" type="datetimeFigureOut">
              <a:rPr lang="en-GB" smtClean="0"/>
              <a:t>02/02/2022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B2F0AF-67E6-48E1-8AB5-42EA4A51E94B}" type="slidenum">
              <a:rPr lang="en-GB" smtClean="0"/>
              <a:t>‹#›</a:t>
            </a:fld>
            <a:endParaRPr lang="en-GB"/>
          </a:p>
        </p:txBody>
      </p:sp>
    </p:spTree>
    <p:extLst>
      <p:ext uri="{BB962C8B-B14F-4D97-AF65-F5344CB8AC3E}">
        <p14:creationId xmlns:p14="http://schemas.microsoft.com/office/powerpoint/2010/main" val="35298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7502B-5574-4C18-8F9D-C2E9935D146A}" type="datetimeFigureOut">
              <a:rPr lang="en-GB" smtClean="0"/>
              <a:t>02/02/2022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2F0AF-67E6-48E1-8AB5-42EA4A51E94B}" type="slidenum">
              <a:rPr lang="en-GB" smtClean="0"/>
              <a:t>‹#›</a:t>
            </a:fld>
            <a:endParaRPr lang="en-GB"/>
          </a:p>
        </p:txBody>
      </p:sp>
    </p:spTree>
    <p:extLst>
      <p:ext uri="{BB962C8B-B14F-4D97-AF65-F5344CB8AC3E}">
        <p14:creationId xmlns:p14="http://schemas.microsoft.com/office/powerpoint/2010/main" val="1531963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aldergrange.com/uploads/images/AboutUs/Curriculum/biology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692696"/>
            <a:ext cx="5256584" cy="3571908"/>
          </a:xfrm>
          <a:prstGeom prst="rect">
            <a:avLst/>
          </a:prstGeom>
          <a:noFill/>
          <a:ln>
            <a:noFill/>
          </a:ln>
        </p:spPr>
      </p:pic>
      <p:sp>
        <p:nvSpPr>
          <p:cNvPr id="7" name="Title 1"/>
          <p:cNvSpPr txBox="1">
            <a:spLocks/>
          </p:cNvSpPr>
          <p:nvPr/>
        </p:nvSpPr>
        <p:spPr>
          <a:xfrm>
            <a:off x="649796" y="4437111"/>
            <a:ext cx="7772400" cy="7200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dirty="0"/>
              <a:t>A level Biology</a:t>
            </a:r>
          </a:p>
        </p:txBody>
      </p:sp>
      <p:pic>
        <p:nvPicPr>
          <p:cNvPr id="3" name="Audio 2">
            <a:hlinkClick r:id="" action="ppaction://media"/>
            <a:extLst>
              <a:ext uri="{FF2B5EF4-FFF2-40B4-BE49-F238E27FC236}">
                <a16:creationId xmlns:a16="http://schemas.microsoft.com/office/drawing/2014/main" id="{7420D61E-A18C-4CA2-9113-C3065C3FD6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26844393"/>
      </p:ext>
    </p:extLst>
  </p:cSld>
  <p:clrMapOvr>
    <a:masterClrMapping/>
  </p:clrMapOvr>
  <mc:AlternateContent xmlns:mc="http://schemas.openxmlformats.org/markup-compatibility/2006">
    <mc:Choice xmlns:p14="http://schemas.microsoft.com/office/powerpoint/2010/main" Requires="p14">
      <p:transition spd="slow" p14:dur="2000" advTm="12132"/>
    </mc:Choice>
    <mc:Fallback>
      <p:transition spd="slow" advTm="1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dirty="0"/>
              <a:t>Student comments</a:t>
            </a:r>
          </a:p>
        </p:txBody>
      </p:sp>
      <p:sp>
        <p:nvSpPr>
          <p:cNvPr id="6" name="Rectangle 5"/>
          <p:cNvSpPr/>
          <p:nvPr/>
        </p:nvSpPr>
        <p:spPr>
          <a:xfrm>
            <a:off x="395536" y="1412032"/>
            <a:ext cx="3960440" cy="2246769"/>
          </a:xfrm>
          <a:prstGeom prst="rect">
            <a:avLst/>
          </a:prstGeom>
          <a:ln w="28575">
            <a:solidFill>
              <a:schemeClr val="tx1"/>
            </a:solidFill>
          </a:ln>
        </p:spPr>
        <p:txBody>
          <a:bodyPr wrap="square">
            <a:spAutoFit/>
          </a:bodyPr>
          <a:lstStyle/>
          <a:p>
            <a:r>
              <a:rPr lang="en-GB" sz="1400" i="1" dirty="0">
                <a:latin typeface="Berlin Sans FB" pitchFamily="34" charset="0"/>
              </a:rPr>
              <a:t>Biology is undoubtedly the most factual and interesting subject that I have ever studied. A level biology is challenging, yet fascinating. If you enjoy learning about the processes going on in the human body or are curious about other areas of biology such as plant biology and nutrition, then I thoroughly recommend studying biology at A level.</a:t>
            </a:r>
          </a:p>
          <a:p>
            <a:r>
              <a:rPr lang="en-GB" sz="1400" i="1" dirty="0">
                <a:latin typeface="Berlin Sans FB" pitchFamily="34" charset="0"/>
              </a:rPr>
              <a:t>The teachers are great too!</a:t>
            </a:r>
          </a:p>
          <a:p>
            <a:r>
              <a:rPr lang="en-GB" sz="1400" i="1" dirty="0">
                <a:latin typeface="Berlin Sans FB" pitchFamily="34" charset="0"/>
              </a:rPr>
              <a:t>Luke Hall</a:t>
            </a:r>
          </a:p>
          <a:p>
            <a:r>
              <a:rPr lang="en-GB" sz="1400" i="1" dirty="0">
                <a:latin typeface="Berlin Sans FB" pitchFamily="34" charset="0"/>
              </a:rPr>
              <a:t>Year 13</a:t>
            </a:r>
          </a:p>
        </p:txBody>
      </p:sp>
      <p:sp>
        <p:nvSpPr>
          <p:cNvPr id="3" name="TextBox 2"/>
          <p:cNvSpPr txBox="1"/>
          <p:nvPr/>
        </p:nvSpPr>
        <p:spPr>
          <a:xfrm>
            <a:off x="4860032" y="1484784"/>
            <a:ext cx="4032448" cy="1815882"/>
          </a:xfrm>
          <a:prstGeom prst="rect">
            <a:avLst/>
          </a:prstGeom>
          <a:noFill/>
          <a:ln w="28575">
            <a:solidFill>
              <a:schemeClr val="tx1"/>
            </a:solidFill>
          </a:ln>
        </p:spPr>
        <p:txBody>
          <a:bodyPr wrap="square" rtlCol="0">
            <a:spAutoFit/>
          </a:bodyPr>
          <a:lstStyle/>
          <a:p>
            <a:r>
              <a:rPr lang="en-GB" sz="1400" dirty="0">
                <a:latin typeface="Berlin Sans FB" pitchFamily="34" charset="0"/>
              </a:rPr>
              <a:t>I have always been interested in biology and the human body fascinates me. Studying A level biology has expanded my knowledge of the subject and has challenged me due to the intensity of the course. If you are prepared to work hard then biology is a good option choice.</a:t>
            </a:r>
          </a:p>
          <a:p>
            <a:r>
              <a:rPr lang="en-GB" sz="1400" dirty="0" err="1">
                <a:latin typeface="Berlin Sans FB" pitchFamily="34" charset="0"/>
              </a:rPr>
              <a:t>Yasmin</a:t>
            </a:r>
            <a:r>
              <a:rPr lang="en-GB" sz="1400" dirty="0">
                <a:latin typeface="Berlin Sans FB" pitchFamily="34" charset="0"/>
              </a:rPr>
              <a:t> Hamid </a:t>
            </a:r>
          </a:p>
          <a:p>
            <a:r>
              <a:rPr lang="en-GB" sz="1400" dirty="0">
                <a:latin typeface="Berlin Sans FB" pitchFamily="34" charset="0"/>
              </a:rPr>
              <a:t>Year 13</a:t>
            </a:r>
          </a:p>
        </p:txBody>
      </p:sp>
      <p:sp>
        <p:nvSpPr>
          <p:cNvPr id="4" name="TextBox 3"/>
          <p:cNvSpPr txBox="1"/>
          <p:nvPr/>
        </p:nvSpPr>
        <p:spPr>
          <a:xfrm>
            <a:off x="1835696" y="4149080"/>
            <a:ext cx="5544616" cy="1384995"/>
          </a:xfrm>
          <a:prstGeom prst="rect">
            <a:avLst/>
          </a:prstGeom>
          <a:noFill/>
          <a:ln w="19050">
            <a:solidFill>
              <a:schemeClr val="tx1"/>
            </a:solidFill>
          </a:ln>
        </p:spPr>
        <p:txBody>
          <a:bodyPr wrap="square" rtlCol="0">
            <a:spAutoFit/>
          </a:bodyPr>
          <a:lstStyle/>
          <a:p>
            <a:r>
              <a:rPr lang="en-GB" sz="1400" dirty="0">
                <a:latin typeface="Berlin Sans FB" pitchFamily="34" charset="0"/>
              </a:rPr>
              <a:t>A level biology is challenging but incredibly thought provoking. It provides many opportunities to learn about different areas of biology and relate them to everyday life. I would definitely  recommend taking biology if you are hard working , but it is a big step up from GCSE.</a:t>
            </a:r>
          </a:p>
          <a:p>
            <a:r>
              <a:rPr lang="en-GB" sz="1400" dirty="0">
                <a:latin typeface="Berlin Sans FB" pitchFamily="34" charset="0"/>
              </a:rPr>
              <a:t>Arianne Turner</a:t>
            </a:r>
          </a:p>
          <a:p>
            <a:r>
              <a:rPr lang="en-GB" sz="1400" dirty="0">
                <a:latin typeface="Berlin Sans FB" pitchFamily="34" charset="0"/>
              </a:rPr>
              <a:t>Year 13</a:t>
            </a:r>
          </a:p>
        </p:txBody>
      </p:sp>
      <p:pic>
        <p:nvPicPr>
          <p:cNvPr id="5" name="Audio 4">
            <a:hlinkClick r:id="" action="ppaction://media"/>
            <a:extLst>
              <a:ext uri="{FF2B5EF4-FFF2-40B4-BE49-F238E27FC236}">
                <a16:creationId xmlns:a16="http://schemas.microsoft.com/office/drawing/2014/main" id="{AFA2FCD8-A7C3-4FD2-A70D-6194EE640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91963246"/>
      </p:ext>
    </p:extLst>
  </p:cSld>
  <p:clrMapOvr>
    <a:masterClrMapping/>
  </p:clrMapOvr>
  <mc:AlternateContent xmlns:mc="http://schemas.openxmlformats.org/markup-compatibility/2006">
    <mc:Choice xmlns:p14="http://schemas.microsoft.com/office/powerpoint/2010/main" Requires="p14">
      <p:transition spd="slow" p14:dur="2000" advTm="119752"/>
    </mc:Choice>
    <mc:Fallback>
      <p:transition spd="slow" advTm="11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74768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cteria under microscope"/>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95536" y="1827490"/>
            <a:ext cx="4320480" cy="2808312"/>
          </a:xfrm>
          <a:prstGeom prst="rect">
            <a:avLst/>
          </a:prstGeom>
          <a:noFill/>
          <a:ln>
            <a:noFill/>
          </a:ln>
        </p:spPr>
      </p:pic>
      <p:sp>
        <p:nvSpPr>
          <p:cNvPr id="5" name="TextBox 4"/>
          <p:cNvSpPr txBox="1"/>
          <p:nvPr/>
        </p:nvSpPr>
        <p:spPr>
          <a:xfrm>
            <a:off x="5039544" y="2802651"/>
            <a:ext cx="4104456" cy="1938992"/>
          </a:xfrm>
          <a:prstGeom prst="rect">
            <a:avLst/>
          </a:prstGeom>
          <a:noFill/>
        </p:spPr>
        <p:txBody>
          <a:bodyPr wrap="square" rtlCol="0">
            <a:spAutoFit/>
          </a:bodyPr>
          <a:lstStyle/>
          <a:p>
            <a:r>
              <a:rPr lang="en-GB" sz="4000" dirty="0"/>
              <a:t>Mr D Thomas</a:t>
            </a:r>
          </a:p>
          <a:p>
            <a:r>
              <a:rPr lang="en-GB" sz="4000" dirty="0"/>
              <a:t>Mrs S Cornell</a:t>
            </a:r>
          </a:p>
          <a:p>
            <a:r>
              <a:rPr lang="en-GB" sz="4000" dirty="0"/>
              <a:t>Miss Nia Davies</a:t>
            </a:r>
          </a:p>
        </p:txBody>
      </p:sp>
      <p:sp>
        <p:nvSpPr>
          <p:cNvPr id="6" name="TextBox 5"/>
          <p:cNvSpPr txBox="1"/>
          <p:nvPr/>
        </p:nvSpPr>
        <p:spPr>
          <a:xfrm>
            <a:off x="5148064" y="1052736"/>
            <a:ext cx="3312368" cy="707886"/>
          </a:xfrm>
          <a:prstGeom prst="rect">
            <a:avLst/>
          </a:prstGeom>
          <a:noFill/>
        </p:spPr>
        <p:txBody>
          <a:bodyPr wrap="square" rtlCol="0">
            <a:spAutoFit/>
          </a:bodyPr>
          <a:lstStyle/>
          <a:p>
            <a:r>
              <a:rPr lang="en-GB" sz="4000" dirty="0"/>
              <a:t>Teaching Staff</a:t>
            </a:r>
          </a:p>
        </p:txBody>
      </p:sp>
      <p:sp>
        <p:nvSpPr>
          <p:cNvPr id="2" name="TextBox 1"/>
          <p:cNvSpPr txBox="1"/>
          <p:nvPr/>
        </p:nvSpPr>
        <p:spPr>
          <a:xfrm>
            <a:off x="539552" y="5085184"/>
            <a:ext cx="8136904" cy="923330"/>
          </a:xfrm>
          <a:prstGeom prst="rect">
            <a:avLst/>
          </a:prstGeom>
          <a:noFill/>
        </p:spPr>
        <p:txBody>
          <a:bodyPr wrap="square" rtlCol="0">
            <a:spAutoFit/>
          </a:bodyPr>
          <a:lstStyle/>
          <a:p>
            <a:r>
              <a:rPr lang="en-GB" dirty="0"/>
              <a:t>Biology is normally put into two option blocks ,therefore each group will have two teachers.</a:t>
            </a:r>
          </a:p>
          <a:p>
            <a:endParaRPr lang="en-GB" dirty="0"/>
          </a:p>
        </p:txBody>
      </p:sp>
      <p:pic>
        <p:nvPicPr>
          <p:cNvPr id="7" name="Audio 6">
            <a:hlinkClick r:id="" action="ppaction://media"/>
            <a:extLst>
              <a:ext uri="{FF2B5EF4-FFF2-40B4-BE49-F238E27FC236}">
                <a16:creationId xmlns:a16="http://schemas.microsoft.com/office/drawing/2014/main" id="{FFFD9CDC-D142-46CF-B152-CBC555304B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98663698"/>
      </p:ext>
    </p:extLst>
  </p:cSld>
  <p:clrMapOvr>
    <a:masterClrMapping/>
  </p:clrMapOvr>
  <mc:AlternateContent xmlns:mc="http://schemas.openxmlformats.org/markup-compatibility/2006">
    <mc:Choice xmlns:p14="http://schemas.microsoft.com/office/powerpoint/2010/main" Requires="p14">
      <p:transition spd="slow" p14:dur="2000" advTm="25889"/>
    </mc:Choice>
    <mc:Fallback>
      <p:transition spd="slow" advTm="2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of Course Content</a:t>
            </a:r>
          </a:p>
        </p:txBody>
      </p:sp>
      <p:sp>
        <p:nvSpPr>
          <p:cNvPr id="4" name="TextBox 3"/>
          <p:cNvSpPr txBox="1"/>
          <p:nvPr/>
        </p:nvSpPr>
        <p:spPr>
          <a:xfrm>
            <a:off x="2123728" y="1263276"/>
            <a:ext cx="5184576" cy="646331"/>
          </a:xfrm>
          <a:prstGeom prst="rect">
            <a:avLst/>
          </a:prstGeom>
          <a:noFill/>
        </p:spPr>
        <p:txBody>
          <a:bodyPr wrap="square" rtlCol="0">
            <a:spAutoFit/>
          </a:bodyPr>
          <a:lstStyle/>
          <a:p>
            <a:pPr algn="ctr"/>
            <a:r>
              <a:rPr lang="en-GB" sz="3600" dirty="0"/>
              <a:t>AS Level      </a:t>
            </a:r>
          </a:p>
        </p:txBody>
      </p:sp>
      <p:sp>
        <p:nvSpPr>
          <p:cNvPr id="5" name="TextBox 4"/>
          <p:cNvSpPr txBox="1"/>
          <p:nvPr/>
        </p:nvSpPr>
        <p:spPr>
          <a:xfrm>
            <a:off x="683568" y="2519269"/>
            <a:ext cx="3096344" cy="3631763"/>
          </a:xfrm>
          <a:prstGeom prst="rect">
            <a:avLst/>
          </a:prstGeom>
          <a:noFill/>
          <a:ln w="38100">
            <a:solidFill>
              <a:schemeClr val="tx1"/>
            </a:solidFill>
          </a:ln>
        </p:spPr>
        <p:txBody>
          <a:bodyPr wrap="square" rtlCol="0">
            <a:spAutoFit/>
          </a:bodyPr>
          <a:lstStyle/>
          <a:p>
            <a:pPr algn="ctr"/>
            <a:r>
              <a:rPr lang="en-GB" sz="4400" dirty="0"/>
              <a:t>Unit 1</a:t>
            </a:r>
          </a:p>
          <a:p>
            <a:pPr algn="ctr"/>
            <a:r>
              <a:rPr lang="en-GB" sz="2800" dirty="0"/>
              <a:t>Biochemistry</a:t>
            </a:r>
          </a:p>
          <a:p>
            <a:pPr algn="ctr"/>
            <a:r>
              <a:rPr lang="en-GB" sz="2800" dirty="0"/>
              <a:t>Cell Ultrastructure</a:t>
            </a:r>
          </a:p>
          <a:p>
            <a:pPr algn="ctr"/>
            <a:r>
              <a:rPr lang="en-GB" sz="2800" dirty="0"/>
              <a:t>Enzymes</a:t>
            </a:r>
          </a:p>
          <a:p>
            <a:pPr algn="ctr"/>
            <a:r>
              <a:rPr lang="en-GB" sz="2800" dirty="0"/>
              <a:t>DNA</a:t>
            </a:r>
          </a:p>
          <a:p>
            <a:pPr algn="ctr"/>
            <a:r>
              <a:rPr lang="en-GB" sz="2800" dirty="0"/>
              <a:t>Cell Division</a:t>
            </a:r>
          </a:p>
          <a:p>
            <a:pPr algn="ctr"/>
            <a:r>
              <a:rPr lang="en-GB" sz="2800" dirty="0"/>
              <a:t>Protein Synthesis</a:t>
            </a:r>
          </a:p>
          <a:p>
            <a:endParaRPr lang="en-GB" dirty="0"/>
          </a:p>
        </p:txBody>
      </p:sp>
      <p:sp>
        <p:nvSpPr>
          <p:cNvPr id="7" name="TextBox 6"/>
          <p:cNvSpPr txBox="1"/>
          <p:nvPr/>
        </p:nvSpPr>
        <p:spPr>
          <a:xfrm>
            <a:off x="5076056" y="2509250"/>
            <a:ext cx="3096344" cy="3600986"/>
          </a:xfrm>
          <a:prstGeom prst="rect">
            <a:avLst/>
          </a:prstGeom>
          <a:noFill/>
          <a:ln w="57150">
            <a:solidFill>
              <a:schemeClr val="tx1"/>
            </a:solidFill>
          </a:ln>
        </p:spPr>
        <p:txBody>
          <a:bodyPr wrap="square" rtlCol="0">
            <a:spAutoFit/>
          </a:bodyPr>
          <a:lstStyle/>
          <a:p>
            <a:pPr algn="ctr"/>
            <a:r>
              <a:rPr lang="en-GB" sz="4400" dirty="0"/>
              <a:t>Unit 2</a:t>
            </a:r>
          </a:p>
          <a:p>
            <a:pPr algn="ctr"/>
            <a:r>
              <a:rPr lang="en-GB" sz="2800" dirty="0"/>
              <a:t>Biodiversity</a:t>
            </a:r>
          </a:p>
          <a:p>
            <a:pPr algn="ctr"/>
            <a:r>
              <a:rPr lang="en-GB" sz="2800" dirty="0"/>
              <a:t>Classification</a:t>
            </a:r>
          </a:p>
          <a:p>
            <a:pPr algn="ctr"/>
            <a:r>
              <a:rPr lang="en-GB" sz="2800" dirty="0"/>
              <a:t>Transport systems</a:t>
            </a:r>
          </a:p>
          <a:p>
            <a:pPr algn="ctr"/>
            <a:r>
              <a:rPr lang="en-GB" sz="2800" dirty="0"/>
              <a:t>Gas exchange</a:t>
            </a:r>
          </a:p>
          <a:p>
            <a:pPr algn="ctr"/>
            <a:r>
              <a:rPr lang="en-GB" sz="2800" dirty="0"/>
              <a:t>Nutrition</a:t>
            </a:r>
          </a:p>
          <a:p>
            <a:endParaRPr lang="en-GB" sz="4400" dirty="0"/>
          </a:p>
        </p:txBody>
      </p:sp>
      <p:pic>
        <p:nvPicPr>
          <p:cNvPr id="3" name="Audio 2">
            <a:hlinkClick r:id="" action="ppaction://media"/>
            <a:extLst>
              <a:ext uri="{FF2B5EF4-FFF2-40B4-BE49-F238E27FC236}">
                <a16:creationId xmlns:a16="http://schemas.microsoft.com/office/drawing/2014/main" id="{FE877960-C733-4766-B92D-54C381FCC4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84611975"/>
      </p:ext>
    </p:extLst>
  </p:cSld>
  <p:clrMapOvr>
    <a:masterClrMapping/>
  </p:clrMapOvr>
  <mc:AlternateContent xmlns:mc="http://schemas.openxmlformats.org/markup-compatibility/2006">
    <mc:Choice xmlns:p14="http://schemas.microsoft.com/office/powerpoint/2010/main" Requires="p14">
      <p:transition spd="slow" p14:dur="2000" advTm="26422"/>
    </mc:Choice>
    <mc:Fallback>
      <p:transition spd="slow" advTm="2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229600" cy="1143000"/>
          </a:xfrm>
        </p:spPr>
        <p:txBody>
          <a:bodyPr/>
          <a:lstStyle/>
          <a:p>
            <a:r>
              <a:rPr lang="en-GB" dirty="0"/>
              <a:t>A2 Level</a:t>
            </a:r>
          </a:p>
        </p:txBody>
      </p:sp>
      <p:sp>
        <p:nvSpPr>
          <p:cNvPr id="5" name="TextBox 4"/>
          <p:cNvSpPr txBox="1"/>
          <p:nvPr/>
        </p:nvSpPr>
        <p:spPr>
          <a:xfrm>
            <a:off x="395536" y="1268760"/>
            <a:ext cx="3413077" cy="3354765"/>
          </a:xfrm>
          <a:prstGeom prst="rect">
            <a:avLst/>
          </a:prstGeom>
          <a:noFill/>
          <a:ln w="57150">
            <a:solidFill>
              <a:schemeClr val="tx1"/>
            </a:solidFill>
          </a:ln>
        </p:spPr>
        <p:txBody>
          <a:bodyPr wrap="square" rtlCol="0">
            <a:spAutoFit/>
          </a:bodyPr>
          <a:lstStyle/>
          <a:p>
            <a:pPr algn="ctr"/>
            <a:r>
              <a:rPr lang="en-GB" sz="4400" dirty="0"/>
              <a:t>Unit 3</a:t>
            </a:r>
          </a:p>
          <a:p>
            <a:pPr algn="ctr"/>
            <a:r>
              <a:rPr lang="en-GB" sz="2800" dirty="0"/>
              <a:t>Respiration</a:t>
            </a:r>
          </a:p>
          <a:p>
            <a:pPr algn="ctr"/>
            <a:r>
              <a:rPr lang="en-GB" sz="2800" dirty="0"/>
              <a:t>Photosynthesis</a:t>
            </a:r>
          </a:p>
          <a:p>
            <a:pPr algn="ctr"/>
            <a:r>
              <a:rPr lang="en-GB" sz="2800" dirty="0"/>
              <a:t>Microbiology</a:t>
            </a:r>
          </a:p>
          <a:p>
            <a:pPr algn="ctr"/>
            <a:r>
              <a:rPr lang="en-GB" sz="2800" dirty="0"/>
              <a:t>Homeostasis</a:t>
            </a:r>
          </a:p>
          <a:p>
            <a:pPr algn="ctr"/>
            <a:r>
              <a:rPr lang="en-GB" sz="2800" dirty="0"/>
              <a:t>Nervous System</a:t>
            </a:r>
            <a:endParaRPr lang="en-GB" sz="2000" dirty="0"/>
          </a:p>
          <a:p>
            <a:pPr algn="ctr"/>
            <a:endParaRPr lang="en-GB" sz="2800" dirty="0"/>
          </a:p>
        </p:txBody>
      </p:sp>
      <p:sp>
        <p:nvSpPr>
          <p:cNvPr id="6" name="TextBox 5"/>
          <p:cNvSpPr txBox="1"/>
          <p:nvPr/>
        </p:nvSpPr>
        <p:spPr>
          <a:xfrm>
            <a:off x="5004048" y="1277825"/>
            <a:ext cx="3600400" cy="3354765"/>
          </a:xfrm>
          <a:prstGeom prst="rect">
            <a:avLst/>
          </a:prstGeom>
          <a:noFill/>
          <a:ln w="57150">
            <a:solidFill>
              <a:schemeClr val="tx1"/>
            </a:solidFill>
          </a:ln>
        </p:spPr>
        <p:txBody>
          <a:bodyPr wrap="square" rtlCol="0">
            <a:spAutoFit/>
          </a:bodyPr>
          <a:lstStyle/>
          <a:p>
            <a:pPr algn="ctr"/>
            <a:r>
              <a:rPr lang="en-GB" sz="4400" dirty="0"/>
              <a:t>Unit   4</a:t>
            </a:r>
          </a:p>
          <a:p>
            <a:pPr algn="ctr"/>
            <a:r>
              <a:rPr lang="en-GB" sz="2800" dirty="0"/>
              <a:t>Reproduction</a:t>
            </a:r>
          </a:p>
          <a:p>
            <a:pPr algn="ctr"/>
            <a:r>
              <a:rPr lang="en-GB" sz="2800" dirty="0"/>
              <a:t>Genetics</a:t>
            </a:r>
          </a:p>
          <a:p>
            <a:pPr algn="ctr"/>
            <a:r>
              <a:rPr lang="en-GB" sz="2800" dirty="0"/>
              <a:t>Evolution</a:t>
            </a:r>
          </a:p>
          <a:p>
            <a:pPr algn="ctr"/>
            <a:r>
              <a:rPr lang="en-GB" sz="2800" dirty="0"/>
              <a:t>Immunity</a:t>
            </a:r>
          </a:p>
          <a:p>
            <a:pPr algn="ctr"/>
            <a:endParaRPr lang="en-GB" sz="2800" dirty="0"/>
          </a:p>
          <a:p>
            <a:pPr algn="ctr"/>
            <a:endParaRPr lang="en-GB" sz="2800" dirty="0"/>
          </a:p>
        </p:txBody>
      </p:sp>
      <p:sp>
        <p:nvSpPr>
          <p:cNvPr id="3" name="TextBox 2"/>
          <p:cNvSpPr txBox="1"/>
          <p:nvPr/>
        </p:nvSpPr>
        <p:spPr>
          <a:xfrm>
            <a:off x="1979712" y="5013176"/>
            <a:ext cx="5544616" cy="1200329"/>
          </a:xfrm>
          <a:prstGeom prst="rect">
            <a:avLst/>
          </a:prstGeom>
          <a:noFill/>
          <a:ln w="57150">
            <a:solidFill>
              <a:schemeClr val="tx1"/>
            </a:solidFill>
          </a:ln>
        </p:spPr>
        <p:txBody>
          <a:bodyPr wrap="square" rtlCol="0">
            <a:spAutoFit/>
          </a:bodyPr>
          <a:lstStyle/>
          <a:p>
            <a:pPr algn="ctr"/>
            <a:r>
              <a:rPr lang="en-GB" sz="4400" dirty="0"/>
              <a:t>Unit 5</a:t>
            </a:r>
          </a:p>
          <a:p>
            <a:pPr algn="ctr"/>
            <a:r>
              <a:rPr lang="en-GB" sz="2800" dirty="0"/>
              <a:t>Practical Examination</a:t>
            </a:r>
          </a:p>
        </p:txBody>
      </p:sp>
      <p:pic>
        <p:nvPicPr>
          <p:cNvPr id="4" name="Audio 3">
            <a:hlinkClick r:id="" action="ppaction://media"/>
            <a:extLst>
              <a:ext uri="{FF2B5EF4-FFF2-40B4-BE49-F238E27FC236}">
                <a16:creationId xmlns:a16="http://schemas.microsoft.com/office/drawing/2014/main" id="{F21B94E9-73D1-4B4C-9015-6498928D50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17374111"/>
      </p:ext>
    </p:extLst>
  </p:cSld>
  <p:clrMapOvr>
    <a:masterClrMapping/>
  </p:clrMapOvr>
  <mc:AlternateContent xmlns:mc="http://schemas.openxmlformats.org/markup-compatibility/2006">
    <mc:Choice xmlns:p14="http://schemas.microsoft.com/office/powerpoint/2010/main" Requires="p14">
      <p:transition spd="slow" p14:dur="2000" advTm="49975"/>
    </mc:Choice>
    <mc:Fallback>
      <p:transition spd="slow" advTm="49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E559-DF7D-4F6B-95F3-A0E691655D98}"/>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66547D7E-C3BF-438C-B282-617B5BD518DF}"/>
              </a:ext>
            </a:extLst>
          </p:cNvPr>
          <p:cNvPicPr>
            <a:picLocks noGrp="1" noChangeAspect="1"/>
          </p:cNvPicPr>
          <p:nvPr>
            <p:ph idx="1"/>
          </p:nvPr>
        </p:nvPicPr>
        <p:blipFill>
          <a:blip r:embed="rId4"/>
          <a:stretch>
            <a:fillRect/>
          </a:stretch>
        </p:blipFill>
        <p:spPr>
          <a:xfrm>
            <a:off x="824739" y="615418"/>
            <a:ext cx="7687880" cy="5765910"/>
          </a:xfrm>
          <a:prstGeom prst="rect">
            <a:avLst/>
          </a:prstGeom>
        </p:spPr>
      </p:pic>
      <p:pic>
        <p:nvPicPr>
          <p:cNvPr id="5" name="Audio 4">
            <a:hlinkClick r:id="" action="ppaction://media"/>
            <a:extLst>
              <a:ext uri="{FF2B5EF4-FFF2-40B4-BE49-F238E27FC236}">
                <a16:creationId xmlns:a16="http://schemas.microsoft.com/office/drawing/2014/main" id="{3D5E5EE6-9894-438B-BB29-14548760F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3982275"/>
      </p:ext>
    </p:extLst>
  </p:cSld>
  <p:clrMapOvr>
    <a:masterClrMapping/>
  </p:clrMapOvr>
  <mc:AlternateContent xmlns:mc="http://schemas.openxmlformats.org/markup-compatibility/2006">
    <mc:Choice xmlns:p14="http://schemas.microsoft.com/office/powerpoint/2010/main" Requires="p14">
      <p:transition spd="slow" p14:dur="2000" advTm="21527"/>
    </mc:Choice>
    <mc:Fallback>
      <p:transition spd="slow" advTm="2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a:ln w="57150">
            <a:solidFill>
              <a:schemeClr val="tx1"/>
            </a:solidFill>
          </a:ln>
        </p:spPr>
        <p:txBody>
          <a:bodyPr/>
          <a:lstStyle/>
          <a:p>
            <a:r>
              <a:rPr lang="en-GB" dirty="0"/>
              <a:t>Assessment</a:t>
            </a:r>
          </a:p>
        </p:txBody>
      </p:sp>
      <p:pic>
        <p:nvPicPr>
          <p:cNvPr id="4" name="Content Placeholder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3528" y="1772816"/>
            <a:ext cx="8573510" cy="359024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627E2D1-351C-4EFA-9E9E-7316A0647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40170279"/>
      </p:ext>
    </p:extLst>
  </p:cSld>
  <p:clrMapOvr>
    <a:masterClrMapping/>
  </p:clrMapOvr>
  <mc:AlternateContent xmlns:mc="http://schemas.openxmlformats.org/markup-compatibility/2006">
    <mc:Choice xmlns:p14="http://schemas.microsoft.com/office/powerpoint/2010/main" Requires="p14">
      <p:transition spd="slow" p14:dur="2000" advTm="43774"/>
    </mc:Choice>
    <mc:Fallback>
      <p:transition spd="slow" advTm="4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7905-FFB6-4474-96B5-B2BFB3832387}"/>
              </a:ext>
            </a:extLst>
          </p:cNvPr>
          <p:cNvSpPr>
            <a:spLocks noGrp="1"/>
          </p:cNvSpPr>
          <p:nvPr>
            <p:ph type="title"/>
          </p:nvPr>
        </p:nvSpPr>
        <p:spPr/>
        <p:txBody>
          <a:bodyPr/>
          <a:lstStyle/>
          <a:p>
            <a:r>
              <a:rPr lang="en-GB" dirty="0"/>
              <a:t>Resources</a:t>
            </a:r>
          </a:p>
        </p:txBody>
      </p:sp>
      <p:pic>
        <p:nvPicPr>
          <p:cNvPr id="4" name="Content Placeholder 3">
            <a:extLst>
              <a:ext uri="{FF2B5EF4-FFF2-40B4-BE49-F238E27FC236}">
                <a16:creationId xmlns:a16="http://schemas.microsoft.com/office/drawing/2014/main" id="{C8CC8440-8BE7-4A05-AB0F-A717026C0FA6}"/>
              </a:ext>
            </a:extLst>
          </p:cNvPr>
          <p:cNvPicPr>
            <a:picLocks noGrp="1" noChangeAspect="1"/>
          </p:cNvPicPr>
          <p:nvPr>
            <p:ph idx="1"/>
          </p:nvPr>
        </p:nvPicPr>
        <p:blipFill>
          <a:blip r:embed="rId4"/>
          <a:stretch>
            <a:fillRect/>
          </a:stretch>
        </p:blipFill>
        <p:spPr>
          <a:xfrm>
            <a:off x="755576" y="1628800"/>
            <a:ext cx="3588585" cy="4525963"/>
          </a:xfrm>
          <a:prstGeom prst="rect">
            <a:avLst/>
          </a:prstGeom>
        </p:spPr>
      </p:pic>
      <p:pic>
        <p:nvPicPr>
          <p:cNvPr id="5" name="Picture 4">
            <a:extLst>
              <a:ext uri="{FF2B5EF4-FFF2-40B4-BE49-F238E27FC236}">
                <a16:creationId xmlns:a16="http://schemas.microsoft.com/office/drawing/2014/main" id="{1FB3EED1-A52C-43D2-990F-486B7663FCED}"/>
              </a:ext>
            </a:extLst>
          </p:cNvPr>
          <p:cNvPicPr>
            <a:picLocks noChangeAspect="1"/>
          </p:cNvPicPr>
          <p:nvPr/>
        </p:nvPicPr>
        <p:blipFill>
          <a:blip r:embed="rId5"/>
          <a:stretch>
            <a:fillRect/>
          </a:stretch>
        </p:blipFill>
        <p:spPr>
          <a:xfrm>
            <a:off x="5013699" y="1645713"/>
            <a:ext cx="3618957" cy="4525963"/>
          </a:xfrm>
          <a:prstGeom prst="rect">
            <a:avLst/>
          </a:prstGeom>
        </p:spPr>
      </p:pic>
      <p:pic>
        <p:nvPicPr>
          <p:cNvPr id="6" name="Audio 5">
            <a:hlinkClick r:id="" action="ppaction://media"/>
            <a:extLst>
              <a:ext uri="{FF2B5EF4-FFF2-40B4-BE49-F238E27FC236}">
                <a16:creationId xmlns:a16="http://schemas.microsoft.com/office/drawing/2014/main" id="{A2ABB366-FFCF-4280-A6DE-1ED67BDAB3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98875880"/>
      </p:ext>
    </p:extLst>
  </p:cSld>
  <p:clrMapOvr>
    <a:masterClrMapping/>
  </p:clrMapOvr>
  <mc:AlternateContent xmlns:mc="http://schemas.openxmlformats.org/markup-compatibility/2006">
    <mc:Choice xmlns:p14="http://schemas.microsoft.com/office/powerpoint/2010/main" Requires="p14">
      <p:transition spd="slow" p14:dur="2000" advTm="41646"/>
    </mc:Choice>
    <mc:Fallback>
      <p:transition spd="slow" advTm="4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556792"/>
            <a:ext cx="8229600" cy="1143000"/>
          </a:xfrm>
        </p:spPr>
        <p:txBody>
          <a:bodyPr>
            <a:noAutofit/>
          </a:bodyPr>
          <a:lstStyle/>
          <a:p>
            <a:pPr algn="l"/>
            <a:br>
              <a:rPr lang="en-GB" sz="2000" b="1" dirty="0"/>
            </a:br>
            <a:r>
              <a:rPr lang="en-GB" sz="2800" dirty="0"/>
              <a:t>A minimum of a </a:t>
            </a:r>
            <a:r>
              <a:rPr lang="en-GB" sz="2800" b="1" dirty="0"/>
              <a:t>B</a:t>
            </a:r>
            <a:r>
              <a:rPr lang="en-GB" sz="2800" dirty="0"/>
              <a:t> grade in double award or separate science biology. </a:t>
            </a:r>
            <a:br>
              <a:rPr lang="en-GB" sz="2800" dirty="0"/>
            </a:br>
            <a:r>
              <a:rPr lang="en-GB" sz="2800" dirty="0"/>
              <a:t>A minimum of a B grade in  GCSE mathematics </a:t>
            </a:r>
            <a:r>
              <a:rPr lang="en-GB" sz="2000" dirty="0"/>
              <a:t>. </a:t>
            </a:r>
            <a:br>
              <a:rPr lang="en-GB" sz="2000" dirty="0"/>
            </a:br>
            <a:endParaRPr lang="en-GB" sz="2000" dirty="0"/>
          </a:p>
        </p:txBody>
      </p:sp>
      <p:sp>
        <p:nvSpPr>
          <p:cNvPr id="3" name="TextBox 2"/>
          <p:cNvSpPr txBox="1"/>
          <p:nvPr/>
        </p:nvSpPr>
        <p:spPr>
          <a:xfrm>
            <a:off x="1547664" y="476672"/>
            <a:ext cx="5760640" cy="769441"/>
          </a:xfrm>
          <a:prstGeom prst="rect">
            <a:avLst/>
          </a:prstGeom>
          <a:noFill/>
        </p:spPr>
        <p:txBody>
          <a:bodyPr wrap="square" rtlCol="0">
            <a:spAutoFit/>
          </a:bodyPr>
          <a:lstStyle/>
          <a:p>
            <a:r>
              <a:rPr lang="en-GB" sz="4400" dirty="0"/>
              <a:t>Course Requirements</a:t>
            </a:r>
          </a:p>
        </p:txBody>
      </p:sp>
      <p:pic>
        <p:nvPicPr>
          <p:cNvPr id="4" name="Audio 3">
            <a:hlinkClick r:id="" action="ppaction://media"/>
            <a:extLst>
              <a:ext uri="{FF2B5EF4-FFF2-40B4-BE49-F238E27FC236}">
                <a16:creationId xmlns:a16="http://schemas.microsoft.com/office/drawing/2014/main" id="{4E9DE0B0-B72E-4390-B6A5-BB4278A4B4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43496833"/>
      </p:ext>
    </p:extLst>
  </p:cSld>
  <p:clrMapOvr>
    <a:masterClrMapping/>
  </p:clrMapOvr>
  <mc:AlternateContent xmlns:mc="http://schemas.openxmlformats.org/markup-compatibility/2006">
    <mc:Choice xmlns:p14="http://schemas.microsoft.com/office/powerpoint/2010/main" Requires="p14">
      <p:transition spd="slow" p14:dur="2000" advTm="50893"/>
    </mc:Choice>
    <mc:Fallback>
      <p:transition spd="slow" advTm="5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6115326"/>
              </p:ext>
            </p:extLst>
          </p:nvPr>
        </p:nvGraphicFramePr>
        <p:xfrm>
          <a:off x="899591" y="1340762"/>
          <a:ext cx="7632850" cy="4680522"/>
        </p:xfrm>
        <a:graphic>
          <a:graphicData uri="http://schemas.openxmlformats.org/drawingml/2006/table">
            <a:tbl>
              <a:tblPr>
                <a:tableStyleId>{5C22544A-7EE6-4342-B048-85BDC9FD1C3A}</a:tableStyleId>
              </a:tblPr>
              <a:tblGrid>
                <a:gridCol w="568867">
                  <a:extLst>
                    <a:ext uri="{9D8B030D-6E8A-4147-A177-3AD203B41FA5}">
                      <a16:colId xmlns:a16="http://schemas.microsoft.com/office/drawing/2014/main" val="20000"/>
                    </a:ext>
                  </a:extLst>
                </a:gridCol>
                <a:gridCol w="784887">
                  <a:extLst>
                    <a:ext uri="{9D8B030D-6E8A-4147-A177-3AD203B41FA5}">
                      <a16:colId xmlns:a16="http://schemas.microsoft.com/office/drawing/2014/main" val="20001"/>
                    </a:ext>
                  </a:extLst>
                </a:gridCol>
                <a:gridCol w="784887">
                  <a:extLst>
                    <a:ext uri="{9D8B030D-6E8A-4147-A177-3AD203B41FA5}">
                      <a16:colId xmlns:a16="http://schemas.microsoft.com/office/drawing/2014/main" val="20002"/>
                    </a:ext>
                  </a:extLst>
                </a:gridCol>
                <a:gridCol w="784887">
                  <a:extLst>
                    <a:ext uri="{9D8B030D-6E8A-4147-A177-3AD203B41FA5}">
                      <a16:colId xmlns:a16="http://schemas.microsoft.com/office/drawing/2014/main" val="20003"/>
                    </a:ext>
                  </a:extLst>
                </a:gridCol>
                <a:gridCol w="784887">
                  <a:extLst>
                    <a:ext uri="{9D8B030D-6E8A-4147-A177-3AD203B41FA5}">
                      <a16:colId xmlns:a16="http://schemas.microsoft.com/office/drawing/2014/main" val="20004"/>
                    </a:ext>
                  </a:extLst>
                </a:gridCol>
                <a:gridCol w="784887">
                  <a:extLst>
                    <a:ext uri="{9D8B030D-6E8A-4147-A177-3AD203B41FA5}">
                      <a16:colId xmlns:a16="http://schemas.microsoft.com/office/drawing/2014/main" val="20005"/>
                    </a:ext>
                  </a:extLst>
                </a:gridCol>
                <a:gridCol w="784887">
                  <a:extLst>
                    <a:ext uri="{9D8B030D-6E8A-4147-A177-3AD203B41FA5}">
                      <a16:colId xmlns:a16="http://schemas.microsoft.com/office/drawing/2014/main" val="20006"/>
                    </a:ext>
                  </a:extLst>
                </a:gridCol>
                <a:gridCol w="784887">
                  <a:extLst>
                    <a:ext uri="{9D8B030D-6E8A-4147-A177-3AD203B41FA5}">
                      <a16:colId xmlns:a16="http://schemas.microsoft.com/office/drawing/2014/main" val="20007"/>
                    </a:ext>
                  </a:extLst>
                </a:gridCol>
                <a:gridCol w="784887">
                  <a:extLst>
                    <a:ext uri="{9D8B030D-6E8A-4147-A177-3AD203B41FA5}">
                      <a16:colId xmlns:a16="http://schemas.microsoft.com/office/drawing/2014/main" val="20008"/>
                    </a:ext>
                  </a:extLst>
                </a:gridCol>
                <a:gridCol w="784887">
                  <a:extLst>
                    <a:ext uri="{9D8B030D-6E8A-4147-A177-3AD203B41FA5}">
                      <a16:colId xmlns:a16="http://schemas.microsoft.com/office/drawing/2014/main" val="20009"/>
                    </a:ext>
                  </a:extLst>
                </a:gridCol>
              </a:tblGrid>
              <a:tr h="334323">
                <a:tc>
                  <a:txBody>
                    <a:bodyPr/>
                    <a:lstStyle/>
                    <a:p>
                      <a:pPr algn="l" fontAlgn="b"/>
                      <a:r>
                        <a:rPr lang="en-GB" sz="1000" u="none" strike="noStrike">
                          <a:effectLst/>
                        </a:rPr>
                        <a:t>Year</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A</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B</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C</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D</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E</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U</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%A-B</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%A-C</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 PASS</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0"/>
                  </a:ext>
                </a:extLst>
              </a:tr>
              <a:tr h="334323">
                <a:tc>
                  <a:txBody>
                    <a:bodyPr/>
                    <a:lstStyle/>
                    <a:p>
                      <a:pPr algn="r" fontAlgn="b"/>
                      <a:r>
                        <a:rPr lang="en-GB" sz="1000" u="none" strike="noStrike">
                          <a:effectLst/>
                        </a:rPr>
                        <a:t>2005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0</a:t>
                      </a:r>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100</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1"/>
                  </a:ext>
                </a:extLst>
              </a:tr>
              <a:tr h="334323">
                <a:tc>
                  <a:txBody>
                    <a:bodyPr/>
                    <a:lstStyle/>
                    <a:p>
                      <a:pPr algn="r" fontAlgn="b"/>
                      <a:r>
                        <a:rPr lang="en-GB" sz="1000" u="none" strike="noStrike">
                          <a:effectLst/>
                        </a:rPr>
                        <a:t>2006</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13</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3</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6</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3</a:t>
                      </a:r>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r" fontAlgn="b"/>
                      <a:r>
                        <a:rPr lang="en-GB" sz="1000" u="none" strike="noStrike">
                          <a:effectLst/>
                        </a:rPr>
                        <a:t>64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100</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2"/>
                  </a:ext>
                </a:extLst>
              </a:tr>
              <a:tr h="334323">
                <a:tc>
                  <a:txBody>
                    <a:bodyPr/>
                    <a:lstStyle/>
                    <a:p>
                      <a:pPr algn="r" fontAlgn="b"/>
                      <a:r>
                        <a:rPr lang="en-GB" sz="1000" u="none" strike="noStrike">
                          <a:effectLst/>
                        </a:rPr>
                        <a:t>2007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6</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68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96</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3"/>
                  </a:ext>
                </a:extLst>
              </a:tr>
              <a:tr h="334323">
                <a:tc>
                  <a:txBody>
                    <a:bodyPr/>
                    <a:lstStyle/>
                    <a:p>
                      <a:pPr algn="r" fontAlgn="b"/>
                      <a:r>
                        <a:rPr lang="en-GB" sz="1000" u="none" strike="noStrike">
                          <a:effectLst/>
                        </a:rPr>
                        <a:t>2008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3</a:t>
                      </a:r>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76</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100</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4"/>
                  </a:ext>
                </a:extLst>
              </a:tr>
              <a:tr h="334323">
                <a:tc>
                  <a:txBody>
                    <a:bodyPr/>
                    <a:lstStyle/>
                    <a:p>
                      <a:pPr algn="r" fontAlgn="b"/>
                      <a:r>
                        <a:rPr lang="en-GB" sz="1000" u="none" strike="noStrike">
                          <a:effectLst/>
                        </a:rPr>
                        <a:t>2009</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a:t>
                      </a:r>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95</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5"/>
                  </a:ext>
                </a:extLst>
              </a:tr>
              <a:tr h="334323">
                <a:tc>
                  <a:txBody>
                    <a:bodyPr/>
                    <a:lstStyle/>
                    <a:p>
                      <a:pPr algn="r" fontAlgn="b"/>
                      <a:r>
                        <a:rPr lang="en-GB" sz="1000" u="none" strike="noStrike">
                          <a:effectLst/>
                        </a:rPr>
                        <a:t>2010</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A*4 A 6</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6</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56</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94</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6"/>
                  </a:ext>
                </a:extLst>
              </a:tr>
              <a:tr h="334323">
                <a:tc>
                  <a:txBody>
                    <a:bodyPr/>
                    <a:lstStyle/>
                    <a:p>
                      <a:pPr algn="r" fontAlgn="b"/>
                      <a:r>
                        <a:rPr lang="en-GB" sz="1000" u="none" strike="noStrike">
                          <a:effectLst/>
                        </a:rPr>
                        <a:t>2011</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A*3A8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3</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64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96</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7"/>
                  </a:ext>
                </a:extLst>
              </a:tr>
              <a:tr h="334323">
                <a:tc>
                  <a:txBody>
                    <a:bodyPr/>
                    <a:lstStyle/>
                    <a:p>
                      <a:pPr algn="r" fontAlgn="b"/>
                      <a:r>
                        <a:rPr lang="en-GB" sz="1000" u="none" strike="noStrike">
                          <a:effectLst/>
                        </a:rPr>
                        <a:t>2012</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A4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100</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8"/>
                  </a:ext>
                </a:extLst>
              </a:tr>
              <a:tr h="334323">
                <a:tc>
                  <a:txBody>
                    <a:bodyPr/>
                    <a:lstStyle/>
                    <a:p>
                      <a:pPr algn="r" fontAlgn="b"/>
                      <a:r>
                        <a:rPr lang="en-GB" sz="1000" u="none" strike="noStrike">
                          <a:effectLst/>
                        </a:rPr>
                        <a:t>2013</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65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97</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09"/>
                  </a:ext>
                </a:extLst>
              </a:tr>
              <a:tr h="334323">
                <a:tc>
                  <a:txBody>
                    <a:bodyPr/>
                    <a:lstStyle/>
                    <a:p>
                      <a:pPr algn="r" fontAlgn="b"/>
                      <a:r>
                        <a:rPr lang="en-GB" sz="1000" u="none" strike="noStrike">
                          <a:effectLst/>
                        </a:rPr>
                        <a:t>2014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6</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53</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100</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10"/>
                  </a:ext>
                </a:extLst>
              </a:tr>
              <a:tr h="334323">
                <a:tc>
                  <a:txBody>
                    <a:bodyPr/>
                    <a:lstStyle/>
                    <a:p>
                      <a:pPr algn="r" fontAlgn="b"/>
                      <a:r>
                        <a:rPr lang="en-GB" sz="1000" u="none" strike="noStrike">
                          <a:effectLst/>
                        </a:rPr>
                        <a:t>2015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3</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37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100</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11"/>
                  </a:ext>
                </a:extLst>
              </a:tr>
              <a:tr h="334323">
                <a:tc>
                  <a:txBody>
                    <a:bodyPr/>
                    <a:lstStyle/>
                    <a:p>
                      <a:pPr algn="r" fontAlgn="b"/>
                      <a:r>
                        <a:rPr lang="en-GB" sz="1000" u="none" strike="noStrike">
                          <a:effectLst/>
                        </a:rPr>
                        <a:t>2016</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A*2 A 8</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r" fontAlgn="b"/>
                      <a:r>
                        <a:rPr lang="en-GB" sz="1000" u="none" strike="noStrike">
                          <a:effectLst/>
                        </a:rPr>
                        <a:t>50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87</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100</a:t>
                      </a:r>
                      <a:endParaRPr lang="en-GB" sz="1000" b="0" i="0" u="none" strike="noStrike">
                        <a:effectLst/>
                        <a:latin typeface="Arial"/>
                      </a:endParaRPr>
                    </a:p>
                  </a:txBody>
                  <a:tcPr marL="9525" marR="9525" marT="9525" marB="0" anchor="b"/>
                </a:tc>
                <a:extLst>
                  <a:ext uri="{0D108BD9-81ED-4DB2-BD59-A6C34878D82A}">
                    <a16:rowId xmlns:a16="http://schemas.microsoft.com/office/drawing/2014/main" val="10012"/>
                  </a:ext>
                </a:extLst>
              </a:tr>
              <a:tr h="334323">
                <a:tc>
                  <a:txBody>
                    <a:bodyPr/>
                    <a:lstStyle/>
                    <a:p>
                      <a:pPr algn="r" fontAlgn="b"/>
                      <a:r>
                        <a:rPr lang="en-GB" sz="1000" u="none" strike="noStrike">
                          <a:effectLst/>
                        </a:rPr>
                        <a:t>2017</a:t>
                      </a:r>
                      <a:endParaRPr lang="en-GB" sz="1000" b="0" i="0" u="none" strike="noStrike">
                        <a:effectLst/>
                        <a:latin typeface="Arial"/>
                      </a:endParaRPr>
                    </a:p>
                  </a:txBody>
                  <a:tcPr marL="9525" marR="9525" marT="9525" marB="0" anchor="b"/>
                </a:tc>
                <a:tc>
                  <a:txBody>
                    <a:bodyPr/>
                    <a:lstStyle/>
                    <a:p>
                      <a:pPr algn="l" fontAlgn="b"/>
                      <a:r>
                        <a:rPr lang="en-GB" sz="1000" u="none" strike="noStrike">
                          <a:effectLst/>
                        </a:rPr>
                        <a:t>2A* 4A</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1</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2</a:t>
                      </a:r>
                      <a:endParaRPr lang="en-GB" sz="1000" b="0" i="0" u="none" strike="noStrike">
                        <a:effectLst/>
                        <a:latin typeface="Arial"/>
                      </a:endParaRPr>
                    </a:p>
                  </a:txBody>
                  <a:tcPr marL="9525" marR="9525" marT="9525" marB="0" anchor="b"/>
                </a:tc>
                <a:tc>
                  <a:txBody>
                    <a:bodyPr/>
                    <a:lstStyle/>
                    <a:p>
                      <a:pPr algn="l" fontAlgn="b"/>
                      <a:endParaRPr lang="en-GB" sz="1000" b="0" i="0" u="none" strike="noStrike">
                        <a:effectLst/>
                        <a:latin typeface="Arial"/>
                      </a:endParaRPr>
                    </a:p>
                  </a:txBody>
                  <a:tcPr marL="9525" marR="9525" marT="9525" marB="0" anchor="b"/>
                </a:tc>
                <a:tc>
                  <a:txBody>
                    <a:bodyPr/>
                    <a:lstStyle/>
                    <a:p>
                      <a:pPr algn="r" fontAlgn="b"/>
                      <a:r>
                        <a:rPr lang="en-GB" sz="1000" u="none" strike="noStrike">
                          <a:effectLst/>
                        </a:rPr>
                        <a:t>40</a:t>
                      </a:r>
                      <a:endParaRPr lang="en-GB" sz="1000" b="0" i="0" u="none" strike="noStrike">
                        <a:effectLst/>
                        <a:latin typeface="Arial"/>
                      </a:endParaRPr>
                    </a:p>
                  </a:txBody>
                  <a:tcPr marL="9525" marR="9525" marT="9525" marB="0" anchor="b"/>
                </a:tc>
                <a:tc>
                  <a:txBody>
                    <a:bodyPr/>
                    <a:lstStyle/>
                    <a:p>
                      <a:pPr algn="r" fontAlgn="b"/>
                      <a:r>
                        <a:rPr lang="en-GB" sz="1000" u="none" strike="noStrike">
                          <a:effectLst/>
                        </a:rPr>
                        <a:t>80</a:t>
                      </a:r>
                      <a:endParaRPr lang="en-GB" sz="1000" b="0" i="0" u="none" strike="noStrike">
                        <a:effectLst/>
                        <a:latin typeface="Arial"/>
                      </a:endParaRPr>
                    </a:p>
                  </a:txBody>
                  <a:tcPr marL="9525" marR="9525" marT="9525" marB="0" anchor="b"/>
                </a:tc>
                <a:tc>
                  <a:txBody>
                    <a:bodyPr/>
                    <a:lstStyle/>
                    <a:p>
                      <a:pPr algn="r" fontAlgn="b"/>
                      <a:r>
                        <a:rPr lang="en-GB" sz="1000" u="none" strike="noStrike" dirty="0">
                          <a:effectLst/>
                        </a:rPr>
                        <a:t>100</a:t>
                      </a:r>
                      <a:endParaRPr lang="en-GB" sz="1000" b="0" i="0" u="none" strike="noStrike" dirty="0">
                        <a:effectLst/>
                        <a:latin typeface="Arial"/>
                      </a:endParaRPr>
                    </a:p>
                  </a:txBody>
                  <a:tcPr marL="9525" marR="9525" marT="9525" marB="0" anchor="b"/>
                </a:tc>
                <a:extLst>
                  <a:ext uri="{0D108BD9-81ED-4DB2-BD59-A6C34878D82A}">
                    <a16:rowId xmlns:a16="http://schemas.microsoft.com/office/drawing/2014/main" val="10013"/>
                  </a:ext>
                </a:extLst>
              </a:tr>
            </a:tbl>
          </a:graphicData>
        </a:graphic>
      </p:graphicFrame>
      <p:pic>
        <p:nvPicPr>
          <p:cNvPr id="3" name="Audio 2">
            <a:hlinkClick r:id="" action="ppaction://media"/>
            <a:extLst>
              <a:ext uri="{FF2B5EF4-FFF2-40B4-BE49-F238E27FC236}">
                <a16:creationId xmlns:a16="http://schemas.microsoft.com/office/drawing/2014/main" id="{8562B499-6F5C-400F-88B5-596033F9C0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86311715"/>
      </p:ext>
    </p:extLst>
  </p:cSld>
  <p:clrMapOvr>
    <a:masterClrMapping/>
  </p:clrMapOvr>
  <mc:AlternateContent xmlns:mc="http://schemas.openxmlformats.org/markup-compatibility/2006">
    <mc:Choice xmlns:p14="http://schemas.microsoft.com/office/powerpoint/2010/main" Requires="p14">
      <p:transition spd="slow" p14:dur="2000" advTm="19402"/>
    </mc:Choice>
    <mc:Fallback>
      <p:transition spd="slow" advTm="1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439</Words>
  <Application>Microsoft Office PowerPoint</Application>
  <PresentationFormat>On-screen Show (4:3)</PresentationFormat>
  <Paragraphs>182</Paragraphs>
  <Slides>11</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Berlin Sans FB</vt:lpstr>
      <vt:lpstr>Calibri</vt:lpstr>
      <vt:lpstr>Office Theme</vt:lpstr>
      <vt:lpstr>PowerPoint Presentation</vt:lpstr>
      <vt:lpstr>PowerPoint Presentation</vt:lpstr>
      <vt:lpstr>Summary of Course Content</vt:lpstr>
      <vt:lpstr>A2 Level</vt:lpstr>
      <vt:lpstr>PowerPoint Presentation</vt:lpstr>
      <vt:lpstr>Assessment</vt:lpstr>
      <vt:lpstr>Resources</vt:lpstr>
      <vt:lpstr> A minimum of a B grade in double award or separate science biology.  A minimum of a B grade in  GCSE mathematics .  </vt:lpstr>
      <vt:lpstr>Results</vt:lpstr>
      <vt:lpstr>Student comments</vt:lpstr>
      <vt:lpstr>PowerPoint Presentation</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Thomas</dc:creator>
  <cp:lastModifiedBy>D Thomas (Queen Elizabeth High School)</cp:lastModifiedBy>
  <cp:revision>16</cp:revision>
  <dcterms:created xsi:type="dcterms:W3CDTF">2018-01-23T15:08:13Z</dcterms:created>
  <dcterms:modified xsi:type="dcterms:W3CDTF">2022-02-02T17:23:31Z</dcterms:modified>
</cp:coreProperties>
</file>