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258" r:id="rId2"/>
    <p:sldId id="263" r:id="rId3"/>
    <p:sldId id="264" r:id="rId4"/>
    <p:sldId id="273" r:id="rId5"/>
    <p:sldId id="274" r:id="rId6"/>
    <p:sldId id="276" r:id="rId7"/>
    <p:sldId id="277" r:id="rId8"/>
    <p:sldId id="275" r:id="rId9"/>
    <p:sldId id="278" r:id="rId10"/>
    <p:sldId id="287" r:id="rId11"/>
    <p:sldId id="280" r:id="rId12"/>
    <p:sldId id="281" r:id="rId13"/>
    <p:sldId id="288" r:id="rId14"/>
    <p:sldId id="282" r:id="rId15"/>
    <p:sldId id="283" r:id="rId16"/>
    <p:sldId id="285" r:id="rId17"/>
    <p:sldId id="286" r:id="rId18"/>
    <p:sldId id="267" r:id="rId19"/>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
      <p:font typeface="Twinkl" pitchFamily="2"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884C"/>
    <a:srgbClr val="6C9E72"/>
    <a:srgbClr val="9D9CCD"/>
    <a:srgbClr val="25B7BC"/>
    <a:srgbClr val="F39C93"/>
    <a:srgbClr val="E94E13"/>
    <a:srgbClr val="7868AC"/>
    <a:srgbClr val="643C90"/>
    <a:srgbClr val="4A3682"/>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74" autoAdjust="0"/>
  </p:normalViewPr>
  <p:slideViewPr>
    <p:cSldViewPr snapToGrid="0" showGuides="1">
      <p:cViewPr varScale="1">
        <p:scale>
          <a:sx n="110" d="100"/>
          <a:sy n="110" d="100"/>
        </p:scale>
        <p:origin x="1626"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25/03/2021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Twinkl" panose="020B0604020202020204" charset="0"/>
              </a:rPr>
              <a:t>We hope you find the information on our website and resources useful. This resource contains links to external websites. Please be aware that the inclusion of any link in this resource should not be taken as an endorsement of any kind by Twinkl of the linked website or any association with its operators. You should also be aware that we have no control over the availability of the linked pages. If the link is not working, please let us know by contacting TwinklCares and we will try to fix it although we can assume no responsibility if this is the case. We are not responsible for the content of external sites.</a:t>
            </a:r>
            <a:endParaRPr lang="en-GB" sz="1200" dirty="0">
              <a:latin typeface="Twinkl" panose="020B0604020202020204" charset="0"/>
            </a:endParaRPr>
          </a:p>
        </p:txBody>
      </p:sp>
      <p:sp>
        <p:nvSpPr>
          <p:cNvPr id="4" name="Slide Number Placeholder 3"/>
          <p:cNvSpPr>
            <a:spLocks noGrp="1"/>
          </p:cNvSpPr>
          <p:nvPr>
            <p:ph type="sldNum" sz="quarter" idx="5"/>
          </p:nvPr>
        </p:nvSpPr>
        <p:spPr/>
        <p:txBody>
          <a:bodyPr/>
          <a:lstStyle/>
          <a:p>
            <a:fld id="{FA521341-850D-40E1-BB3D-87946DC9B06D}" type="slidenum">
              <a:rPr lang="en-GB" smtClean="0"/>
              <a:t>12</a:t>
            </a:fld>
            <a:endParaRPr lang="en-GB"/>
          </a:p>
        </p:txBody>
      </p:sp>
    </p:spTree>
    <p:extLst>
      <p:ext uri="{BB962C8B-B14F-4D97-AF65-F5344CB8AC3E}">
        <p14:creationId xmlns:p14="http://schemas.microsoft.com/office/powerpoint/2010/main" val="300940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Twinkl" panose="020B0604020202020204" charset="0"/>
              </a:rPr>
              <a:t>We hope you find the information on our website and resources useful. This resource contains links to external websites. Please be aware that the inclusion of any link in this resource should not be taken as an endorsement of any kind by Twinkl of the linked website or any association with its operators. You should also be aware that we have no control over the availability of the linked pages. If the link is not working, please let us know by contacting TwinklCares and we will try to fix it although we can assume no responsibility if this is the case. We are not responsible for the content of external sites.</a:t>
            </a:r>
            <a:endParaRPr lang="en-GB" sz="1200" dirty="0">
              <a:latin typeface="Twinkl" panose="020B0604020202020204" charset="0"/>
            </a:endParaRPr>
          </a:p>
        </p:txBody>
      </p:sp>
      <p:sp>
        <p:nvSpPr>
          <p:cNvPr id="4" name="Slide Number Placeholder 3"/>
          <p:cNvSpPr>
            <a:spLocks noGrp="1"/>
          </p:cNvSpPr>
          <p:nvPr>
            <p:ph type="sldNum" sz="quarter" idx="5"/>
          </p:nvPr>
        </p:nvSpPr>
        <p:spPr/>
        <p:txBody>
          <a:bodyPr/>
          <a:lstStyle/>
          <a:p>
            <a:fld id="{FA521341-850D-40E1-BB3D-87946DC9B06D}" type="slidenum">
              <a:rPr lang="en-GB" smtClean="0"/>
              <a:t>13</a:t>
            </a:fld>
            <a:endParaRPr lang="en-GB"/>
          </a:p>
        </p:txBody>
      </p:sp>
    </p:spTree>
    <p:extLst>
      <p:ext uri="{BB962C8B-B14F-4D97-AF65-F5344CB8AC3E}">
        <p14:creationId xmlns:p14="http://schemas.microsoft.com/office/powerpoint/2010/main" val="244396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521341-850D-40E1-BB3D-87946DC9B06D}" type="slidenum">
              <a:rPr lang="en-GB" smtClean="0"/>
              <a:t>14</a:t>
            </a:fld>
            <a:endParaRPr lang="en-GB"/>
          </a:p>
        </p:txBody>
      </p:sp>
    </p:spTree>
    <p:extLst>
      <p:ext uri="{BB962C8B-B14F-4D97-AF65-F5344CB8AC3E}">
        <p14:creationId xmlns:p14="http://schemas.microsoft.com/office/powerpoint/2010/main" val="280920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Twinkl" panose="020B0604020202020204" charset="0"/>
            </a:endParaRPr>
          </a:p>
        </p:txBody>
      </p:sp>
      <p:sp>
        <p:nvSpPr>
          <p:cNvPr id="4" name="Slide Number Placeholder 3"/>
          <p:cNvSpPr>
            <a:spLocks noGrp="1"/>
          </p:cNvSpPr>
          <p:nvPr>
            <p:ph type="sldNum" sz="quarter" idx="5"/>
          </p:nvPr>
        </p:nvSpPr>
        <p:spPr/>
        <p:txBody>
          <a:bodyPr/>
          <a:lstStyle/>
          <a:p>
            <a:fld id="{FA521341-850D-40E1-BB3D-87946DC9B06D}" type="slidenum">
              <a:rPr lang="en-GB" smtClean="0"/>
              <a:t>15</a:t>
            </a:fld>
            <a:endParaRPr lang="en-GB"/>
          </a:p>
        </p:txBody>
      </p:sp>
    </p:spTree>
    <p:extLst>
      <p:ext uri="{BB962C8B-B14F-4D97-AF65-F5344CB8AC3E}">
        <p14:creationId xmlns:p14="http://schemas.microsoft.com/office/powerpoint/2010/main" val="1764430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eystage2-ks2/ks2-topics-organised-events-and-awareness-days-weeks/ks2-topics-organised-events-and-awareness-days-weeks-earth-da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hyperlink" Target="https://www.earthday.org/campaign/the-canopy-project/"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hyperlink" Target="https://www.earthday.org/campaign/the-canopy-projec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8.xml"/><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16.xml"/><Relationship Id="rId5" Type="http://schemas.openxmlformats.org/officeDocument/2006/relationships/image" Target="../media/image9.png"/><Relationship Id="rId4" Type="http://schemas.openxmlformats.org/officeDocument/2006/relationships/hyperlink" Target="https://www.earthday.org/earth-day-tip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www.twinkl.co.uk/resources/keystage2-ks2/ks2-topics-organised-events-and-awareness-days-weeks/ks2-topics-organised-events-and-awareness-days-weeks-earth-day"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slide" Target="slide11.xml"/><Relationship Id="rId12" Type="http://schemas.openxmlformats.org/officeDocument/2006/relationships/slide" Target="slide12.xml"/><Relationship Id="rId2" Type="http://schemas.openxmlformats.org/officeDocument/2006/relationships/slide" Target="slide10.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slide" Target="slide15.xml"/><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slide" Target="slide9.xml"/><Relationship Id="rId9" Type="http://schemas.openxmlformats.org/officeDocument/2006/relationships/slide" Target="slide1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5052A50D-5EBF-4037-BA11-D58AD44D123D}"/>
              </a:ext>
            </a:extLst>
          </p:cNvPr>
          <p:cNvSpPr txBox="1"/>
          <p:nvPr/>
        </p:nvSpPr>
        <p:spPr>
          <a:xfrm>
            <a:off x="192947" y="6165908"/>
            <a:ext cx="486561" cy="496349"/>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348186" y="470186"/>
            <a:ext cx="8220075" cy="994306"/>
          </a:xfrm>
        </p:spPr>
        <p:txBody>
          <a:bodyPr/>
          <a:lstStyle/>
          <a:p>
            <a:pPr algn="r"/>
            <a:r>
              <a:rPr lang="en-GB" sz="3600" dirty="0">
                <a:latin typeface="+mn-lt"/>
              </a:rPr>
              <a:t>Recycle, Reuse and Reduce</a:t>
            </a:r>
          </a:p>
        </p:txBody>
      </p:sp>
      <p:sp>
        <p:nvSpPr>
          <p:cNvPr id="9" name="Arrow: Left 8">
            <a:hlinkClick r:id="rId2" action="ppaction://hlinksldjump"/>
            <a:extLst>
              <a:ext uri="{FF2B5EF4-FFF2-40B4-BE49-F238E27FC236}">
                <a16:creationId xmlns:a16="http://schemas.microsoft.com/office/drawing/2014/main" id="{7353BC7D-DB70-4473-B595-20992EDE22A1}"/>
              </a:ext>
            </a:extLst>
          </p:cNvPr>
          <p:cNvSpPr/>
          <p:nvPr/>
        </p:nvSpPr>
        <p:spPr>
          <a:xfrm>
            <a:off x="696286" y="708920"/>
            <a:ext cx="1227780" cy="608152"/>
          </a:xfrm>
          <a:prstGeom prst="leftArrow">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
        <p:nvSpPr>
          <p:cNvPr id="11" name="Rectangle 10">
            <a:extLst>
              <a:ext uri="{FF2B5EF4-FFF2-40B4-BE49-F238E27FC236}">
                <a16:creationId xmlns:a16="http://schemas.microsoft.com/office/drawing/2014/main" id="{F75B8911-BBDF-4F84-A52C-F97D941D1025}"/>
              </a:ext>
            </a:extLst>
          </p:cNvPr>
          <p:cNvSpPr/>
          <p:nvPr/>
        </p:nvSpPr>
        <p:spPr>
          <a:xfrm>
            <a:off x="2484454" y="1351597"/>
            <a:ext cx="6110066" cy="1202994"/>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pPr>
            <a:r>
              <a:rPr lang="en-GB" altLang="en-US" sz="1600" dirty="0">
                <a:solidFill>
                  <a:schemeClr val="bg1"/>
                </a:solidFill>
              </a:rPr>
              <a:t>Plastic pollution is another serious issue our planet is facing. The way plastic is created, harmful gases are released into the environment. Plastic doesn’t </a:t>
            </a:r>
            <a:r>
              <a:rPr lang="en-GB" altLang="en-US" sz="1600" b="1" dirty="0">
                <a:solidFill>
                  <a:schemeClr val="bg1"/>
                </a:solidFill>
              </a:rPr>
              <a:t>decompose </a:t>
            </a:r>
            <a:r>
              <a:rPr lang="en-GB" altLang="en-US" sz="1600" dirty="0"/>
              <a:t>which means it pollutes our land and oceans and takes hundreds of years to disappear. </a:t>
            </a:r>
            <a:endParaRPr lang="en-GB" sz="1600" dirty="0"/>
          </a:p>
        </p:txBody>
      </p:sp>
      <p:pic>
        <p:nvPicPr>
          <p:cNvPr id="17" name="Picture 16">
            <a:extLst>
              <a:ext uri="{FF2B5EF4-FFF2-40B4-BE49-F238E27FC236}">
                <a16:creationId xmlns:a16="http://schemas.microsoft.com/office/drawing/2014/main" id="{91BCCDE7-F9F2-4D51-99C2-39290E7EEF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767" y="1452979"/>
            <a:ext cx="1027472" cy="1000229"/>
          </a:xfrm>
          <a:prstGeom prst="rect">
            <a:avLst/>
          </a:prstGeom>
        </p:spPr>
      </p:pic>
      <p:sp>
        <p:nvSpPr>
          <p:cNvPr id="13" name="TextBox 12">
            <a:extLst>
              <a:ext uri="{FF2B5EF4-FFF2-40B4-BE49-F238E27FC236}">
                <a16:creationId xmlns:a16="http://schemas.microsoft.com/office/drawing/2014/main" id="{A5B266A4-079F-40FE-A809-30840094B3A6}"/>
              </a:ext>
            </a:extLst>
          </p:cNvPr>
          <p:cNvSpPr txBox="1"/>
          <p:nvPr/>
        </p:nvSpPr>
        <p:spPr>
          <a:xfrm>
            <a:off x="574841" y="2690498"/>
            <a:ext cx="4572000" cy="369332"/>
          </a:xfrm>
          <a:prstGeom prst="rect">
            <a:avLst/>
          </a:prstGeom>
          <a:noFill/>
        </p:spPr>
        <p:txBody>
          <a:bodyPr wrap="square">
            <a:spAutoFit/>
          </a:bodyPr>
          <a:lstStyle/>
          <a:p>
            <a:r>
              <a:rPr lang="en-GB" sz="1800" b="1" dirty="0"/>
              <a:t>What can you do to help?</a:t>
            </a:r>
          </a:p>
        </p:txBody>
      </p:sp>
      <p:sp>
        <p:nvSpPr>
          <p:cNvPr id="15" name="TextBox 14">
            <a:extLst>
              <a:ext uri="{FF2B5EF4-FFF2-40B4-BE49-F238E27FC236}">
                <a16:creationId xmlns:a16="http://schemas.microsoft.com/office/drawing/2014/main" id="{C4FE1FB7-DA81-4AF3-A162-E3FDAABB1960}"/>
              </a:ext>
            </a:extLst>
          </p:cNvPr>
          <p:cNvSpPr txBox="1"/>
          <p:nvPr/>
        </p:nvSpPr>
        <p:spPr>
          <a:xfrm>
            <a:off x="578578" y="3115302"/>
            <a:ext cx="5500005" cy="1077218"/>
          </a:xfrm>
          <a:prstGeom prst="rect">
            <a:avLst/>
          </a:prstGeom>
          <a:noFill/>
        </p:spPr>
        <p:txBody>
          <a:bodyPr wrap="square">
            <a:spAutoFit/>
          </a:bodyPr>
          <a:lstStyle/>
          <a:p>
            <a:r>
              <a:rPr lang="en-GB" sz="1600" b="1" dirty="0"/>
              <a:t>Recycle</a:t>
            </a:r>
            <a:r>
              <a:rPr lang="en-GB" sz="1600" dirty="0"/>
              <a:t> – If you have to buy something made from plastic, check that it has the recycle sign and the correct number (1 &amp; 2) so that you can recycle the rubbish. Also, try to buy items that are made from recycled materials.</a:t>
            </a:r>
          </a:p>
        </p:txBody>
      </p:sp>
      <p:sp>
        <p:nvSpPr>
          <p:cNvPr id="16" name="TextBox 15">
            <a:extLst>
              <a:ext uri="{FF2B5EF4-FFF2-40B4-BE49-F238E27FC236}">
                <a16:creationId xmlns:a16="http://schemas.microsoft.com/office/drawing/2014/main" id="{8F5BF382-734C-455F-9964-CF3B7A34173E}"/>
              </a:ext>
            </a:extLst>
          </p:cNvPr>
          <p:cNvSpPr txBox="1"/>
          <p:nvPr/>
        </p:nvSpPr>
        <p:spPr>
          <a:xfrm>
            <a:off x="574839" y="4244990"/>
            <a:ext cx="5500005" cy="1077218"/>
          </a:xfrm>
          <a:prstGeom prst="rect">
            <a:avLst/>
          </a:prstGeom>
          <a:noFill/>
        </p:spPr>
        <p:txBody>
          <a:bodyPr wrap="square">
            <a:spAutoFit/>
          </a:bodyPr>
          <a:lstStyle/>
          <a:p>
            <a:r>
              <a:rPr lang="en-GB" sz="1600" b="1" dirty="0"/>
              <a:t>Reuse</a:t>
            </a:r>
            <a:r>
              <a:rPr lang="en-GB" sz="1600" dirty="0"/>
              <a:t> – You could even try and use the item in a different way so you don’t throw it out! Rather than buying lots of bottles of water for example, you could invest in a long-use bottle that will last you for years.</a:t>
            </a:r>
          </a:p>
        </p:txBody>
      </p:sp>
      <p:sp>
        <p:nvSpPr>
          <p:cNvPr id="19" name="TextBox 18">
            <a:extLst>
              <a:ext uri="{FF2B5EF4-FFF2-40B4-BE49-F238E27FC236}">
                <a16:creationId xmlns:a16="http://schemas.microsoft.com/office/drawing/2014/main" id="{94D5BE11-6279-40C1-9A6F-4F003A475299}"/>
              </a:ext>
            </a:extLst>
          </p:cNvPr>
          <p:cNvSpPr txBox="1"/>
          <p:nvPr/>
        </p:nvSpPr>
        <p:spPr>
          <a:xfrm>
            <a:off x="574839" y="5405021"/>
            <a:ext cx="5500005" cy="830997"/>
          </a:xfrm>
          <a:prstGeom prst="rect">
            <a:avLst/>
          </a:prstGeom>
          <a:noFill/>
        </p:spPr>
        <p:txBody>
          <a:bodyPr wrap="square">
            <a:spAutoFit/>
          </a:bodyPr>
          <a:lstStyle/>
          <a:p>
            <a:r>
              <a:rPr lang="en-GB" sz="1600" b="1" dirty="0"/>
              <a:t>Reduce</a:t>
            </a:r>
            <a:r>
              <a:rPr lang="en-GB" sz="1600" dirty="0"/>
              <a:t> – Use less plastic! Buy a fabric shopping bag rather than using plastic bags. Buy a reusable bottle so you don’t keep buying single use ones.</a:t>
            </a:r>
          </a:p>
        </p:txBody>
      </p:sp>
      <p:grpSp>
        <p:nvGrpSpPr>
          <p:cNvPr id="7" name="Group 6">
            <a:extLst>
              <a:ext uri="{FF2B5EF4-FFF2-40B4-BE49-F238E27FC236}">
                <a16:creationId xmlns:a16="http://schemas.microsoft.com/office/drawing/2014/main" id="{EE056967-8B52-44EE-9F69-EBCFF867F4E3}"/>
              </a:ext>
            </a:extLst>
          </p:cNvPr>
          <p:cNvGrpSpPr/>
          <p:nvPr/>
        </p:nvGrpSpPr>
        <p:grpSpPr>
          <a:xfrm>
            <a:off x="6217920" y="3261467"/>
            <a:ext cx="2347502" cy="2559052"/>
            <a:chOff x="6217920" y="3261467"/>
            <a:chExt cx="2347502" cy="2559052"/>
          </a:xfrm>
        </p:grpSpPr>
        <p:pic>
          <p:nvPicPr>
            <p:cNvPr id="20" name="Picture 19">
              <a:extLst>
                <a:ext uri="{FF2B5EF4-FFF2-40B4-BE49-F238E27FC236}">
                  <a16:creationId xmlns:a16="http://schemas.microsoft.com/office/drawing/2014/main" id="{9779E9A9-429D-42B9-9698-D9C7D9A274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920" y="4160564"/>
              <a:ext cx="2347502" cy="1659955"/>
            </a:xfrm>
            <a:prstGeom prst="rect">
              <a:avLst/>
            </a:prstGeom>
          </p:spPr>
        </p:pic>
        <p:sp>
          <p:nvSpPr>
            <p:cNvPr id="22" name="Rectangle 21">
              <a:extLst>
                <a:ext uri="{FF2B5EF4-FFF2-40B4-BE49-F238E27FC236}">
                  <a16:creationId xmlns:a16="http://schemas.microsoft.com/office/drawing/2014/main" id="{F6B72C30-E9E1-43A2-8E5C-FBC923F02AC4}"/>
                </a:ext>
              </a:extLst>
            </p:cNvPr>
            <p:cNvSpPr/>
            <p:nvPr/>
          </p:nvSpPr>
          <p:spPr>
            <a:xfrm>
              <a:off x="6217920" y="3261467"/>
              <a:ext cx="2347502" cy="1202994"/>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b="1" dirty="0">
                  <a:solidFill>
                    <a:schemeClr val="bg1"/>
                  </a:solidFill>
                </a:rPr>
                <a:t>Did You Know…?</a:t>
              </a:r>
            </a:p>
            <a:p>
              <a:r>
                <a:rPr lang="en-GB" sz="1600" dirty="0">
                  <a:solidFill>
                    <a:schemeClr val="bg1"/>
                  </a:solidFill>
                </a:rPr>
                <a:t>Every year, around 8 million pieces of plastic enter our oceans. </a:t>
              </a:r>
            </a:p>
          </p:txBody>
        </p:sp>
      </p:grpSp>
    </p:spTree>
    <p:extLst>
      <p:ext uri="{BB962C8B-B14F-4D97-AF65-F5344CB8AC3E}">
        <p14:creationId xmlns:p14="http://schemas.microsoft.com/office/powerpoint/2010/main" val="406121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chemeClr val="tx1"/>
                </a:solidFill>
                <a:latin typeface="+mn-lt"/>
              </a:rPr>
              <a:t>Travel</a:t>
            </a:r>
          </a:p>
        </p:txBody>
      </p:sp>
      <p:sp>
        <p:nvSpPr>
          <p:cNvPr id="9" name="Rectangle 8">
            <a:extLst>
              <a:ext uri="{FF2B5EF4-FFF2-40B4-BE49-F238E27FC236}">
                <a16:creationId xmlns:a16="http://schemas.microsoft.com/office/drawing/2014/main" id="{F566546A-89F9-43EF-B8E2-07C41B7A57DF}"/>
              </a:ext>
            </a:extLst>
          </p:cNvPr>
          <p:cNvSpPr/>
          <p:nvPr/>
        </p:nvSpPr>
        <p:spPr>
          <a:xfrm>
            <a:off x="5820259" y="3920142"/>
            <a:ext cx="2583391" cy="1603104"/>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bg1"/>
                </a:solidFill>
              </a:rPr>
              <a:t>Did You Know…?</a:t>
            </a:r>
          </a:p>
          <a:p>
            <a:r>
              <a:rPr lang="en-GB" dirty="0">
                <a:solidFill>
                  <a:schemeClr val="bg1"/>
                </a:solidFill>
              </a:rPr>
              <a:t>Transport now accounts for 26% of the UK's greenhouse gas emissions</a:t>
            </a:r>
          </a:p>
        </p:txBody>
      </p:sp>
      <p:sp>
        <p:nvSpPr>
          <p:cNvPr id="8" name="Arrow: Left 7">
            <a:hlinkClick r:id="rId2" action="ppaction://hlinksldjump"/>
            <a:extLst>
              <a:ext uri="{FF2B5EF4-FFF2-40B4-BE49-F238E27FC236}">
                <a16:creationId xmlns:a16="http://schemas.microsoft.com/office/drawing/2014/main" id="{7382BF42-366C-47FC-8BF0-F325D9CF3750}"/>
              </a:ext>
            </a:extLst>
          </p:cNvPr>
          <p:cNvSpPr/>
          <p:nvPr/>
        </p:nvSpPr>
        <p:spPr>
          <a:xfrm>
            <a:off x="696286" y="708920"/>
            <a:ext cx="1227780" cy="608152"/>
          </a:xfrm>
          <a:prstGeom prst="leftArrow">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pic>
        <p:nvPicPr>
          <p:cNvPr id="15" name="Picture 14">
            <a:extLst>
              <a:ext uri="{FF2B5EF4-FFF2-40B4-BE49-F238E27FC236}">
                <a16:creationId xmlns:a16="http://schemas.microsoft.com/office/drawing/2014/main" id="{A5E184F3-0492-49D3-9971-C68A0881D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060" y="2640957"/>
            <a:ext cx="1125062" cy="442980"/>
          </a:xfrm>
          <a:prstGeom prst="rect">
            <a:avLst/>
          </a:prstGeom>
        </p:spPr>
      </p:pic>
      <p:pic>
        <p:nvPicPr>
          <p:cNvPr id="6" name="Picture 5">
            <a:extLst>
              <a:ext uri="{FF2B5EF4-FFF2-40B4-BE49-F238E27FC236}">
                <a16:creationId xmlns:a16="http://schemas.microsoft.com/office/drawing/2014/main" id="{B20BA58B-1E9F-44BA-887B-E40717067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3682" y="2607860"/>
            <a:ext cx="1028590" cy="621035"/>
          </a:xfrm>
          <a:prstGeom prst="rect">
            <a:avLst/>
          </a:prstGeom>
        </p:spPr>
      </p:pic>
      <p:pic>
        <p:nvPicPr>
          <p:cNvPr id="16" name="Picture 15">
            <a:extLst>
              <a:ext uri="{FF2B5EF4-FFF2-40B4-BE49-F238E27FC236}">
                <a16:creationId xmlns:a16="http://schemas.microsoft.com/office/drawing/2014/main" id="{B06C00E5-9BB3-46DD-948A-EE0C384787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2652" y="2630631"/>
            <a:ext cx="1034583" cy="575492"/>
          </a:xfrm>
          <a:prstGeom prst="rect">
            <a:avLst/>
          </a:prstGeom>
        </p:spPr>
      </p:pic>
      <p:pic>
        <p:nvPicPr>
          <p:cNvPr id="18" name="Picture 17">
            <a:extLst>
              <a:ext uri="{FF2B5EF4-FFF2-40B4-BE49-F238E27FC236}">
                <a16:creationId xmlns:a16="http://schemas.microsoft.com/office/drawing/2014/main" id="{3EE1EC23-3DD4-4A2F-A955-37B089523A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0709" y="2603581"/>
            <a:ext cx="977774" cy="534636"/>
          </a:xfrm>
          <a:prstGeom prst="rect">
            <a:avLst/>
          </a:prstGeom>
        </p:spPr>
      </p:pic>
      <p:sp>
        <p:nvSpPr>
          <p:cNvPr id="23" name="Rectangle 22">
            <a:extLst>
              <a:ext uri="{FF2B5EF4-FFF2-40B4-BE49-F238E27FC236}">
                <a16:creationId xmlns:a16="http://schemas.microsoft.com/office/drawing/2014/main" id="{5D8040F0-8265-46A2-8597-AEF3DBED22AB}"/>
              </a:ext>
            </a:extLst>
          </p:cNvPr>
          <p:cNvSpPr/>
          <p:nvPr/>
        </p:nvSpPr>
        <p:spPr>
          <a:xfrm>
            <a:off x="1939567" y="1641199"/>
            <a:ext cx="5316949" cy="495108"/>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bg1"/>
                </a:solidFill>
              </a:rPr>
              <a:t>How many modes of transport can you think of?</a:t>
            </a:r>
          </a:p>
        </p:txBody>
      </p:sp>
      <p:pic>
        <p:nvPicPr>
          <p:cNvPr id="4" name="Picture 3">
            <a:extLst>
              <a:ext uri="{FF2B5EF4-FFF2-40B4-BE49-F238E27FC236}">
                <a16:creationId xmlns:a16="http://schemas.microsoft.com/office/drawing/2014/main" id="{D29AC43D-2A52-4B97-AD8A-5DB31A2282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9448"/>
          <a:stretch/>
        </p:blipFill>
        <p:spPr>
          <a:xfrm>
            <a:off x="6199894" y="2530421"/>
            <a:ext cx="1395957" cy="575492"/>
          </a:xfrm>
          <a:prstGeom prst="rect">
            <a:avLst/>
          </a:prstGeom>
        </p:spPr>
      </p:pic>
      <p:pic>
        <p:nvPicPr>
          <p:cNvPr id="7" name="Picture 6">
            <a:extLst>
              <a:ext uri="{FF2B5EF4-FFF2-40B4-BE49-F238E27FC236}">
                <a16:creationId xmlns:a16="http://schemas.microsoft.com/office/drawing/2014/main" id="{4691A51B-B5EE-4DAC-ACAC-ECC4083493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4899" y="2366197"/>
            <a:ext cx="558334" cy="851263"/>
          </a:xfrm>
          <a:prstGeom prst="rect">
            <a:avLst/>
          </a:prstGeom>
        </p:spPr>
      </p:pic>
      <p:pic>
        <p:nvPicPr>
          <p:cNvPr id="12" name="Picture 11">
            <a:extLst>
              <a:ext uri="{FF2B5EF4-FFF2-40B4-BE49-F238E27FC236}">
                <a16:creationId xmlns:a16="http://schemas.microsoft.com/office/drawing/2014/main" id="{90D4D6D3-128A-4511-87CB-F40DABBCEE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69366" y="2603581"/>
            <a:ext cx="1485671" cy="601182"/>
          </a:xfrm>
          <a:prstGeom prst="rect">
            <a:avLst/>
          </a:prstGeom>
        </p:spPr>
      </p:pic>
      <p:sp>
        <p:nvSpPr>
          <p:cNvPr id="19" name="TextBox 18">
            <a:extLst>
              <a:ext uri="{FF2B5EF4-FFF2-40B4-BE49-F238E27FC236}">
                <a16:creationId xmlns:a16="http://schemas.microsoft.com/office/drawing/2014/main" id="{0B2244CC-D338-45C8-9E3D-C633BABE9ED9}"/>
              </a:ext>
            </a:extLst>
          </p:cNvPr>
          <p:cNvSpPr txBox="1"/>
          <p:nvPr/>
        </p:nvSpPr>
        <p:spPr>
          <a:xfrm>
            <a:off x="949175" y="3420505"/>
            <a:ext cx="4572000" cy="923330"/>
          </a:xfrm>
          <a:prstGeom prst="rect">
            <a:avLst/>
          </a:prstGeom>
          <a:noFill/>
        </p:spPr>
        <p:txBody>
          <a:bodyPr wrap="square">
            <a:spAutoFit/>
          </a:bodyPr>
          <a:lstStyle/>
          <a:p>
            <a:r>
              <a:rPr lang="en-GB" dirty="0"/>
              <a:t>Think about the different journeys you take in your week. Could you cut down on driving and walk or cycle instead?</a:t>
            </a:r>
          </a:p>
        </p:txBody>
      </p:sp>
      <p:sp>
        <p:nvSpPr>
          <p:cNvPr id="22" name="TextBox 21">
            <a:extLst>
              <a:ext uri="{FF2B5EF4-FFF2-40B4-BE49-F238E27FC236}">
                <a16:creationId xmlns:a16="http://schemas.microsoft.com/office/drawing/2014/main" id="{536EEBD0-F249-496E-BCDD-A9C23FC4D1DC}"/>
              </a:ext>
            </a:extLst>
          </p:cNvPr>
          <p:cNvSpPr txBox="1"/>
          <p:nvPr/>
        </p:nvSpPr>
        <p:spPr>
          <a:xfrm>
            <a:off x="943577" y="4465097"/>
            <a:ext cx="4572000" cy="646331"/>
          </a:xfrm>
          <a:prstGeom prst="rect">
            <a:avLst/>
          </a:prstGeom>
          <a:noFill/>
        </p:spPr>
        <p:txBody>
          <a:bodyPr wrap="square">
            <a:spAutoFit/>
          </a:bodyPr>
          <a:lstStyle/>
          <a:p>
            <a:r>
              <a:rPr lang="en-GB" dirty="0"/>
              <a:t>Could you get the bus? Could you share a car with someone else?</a:t>
            </a:r>
          </a:p>
        </p:txBody>
      </p:sp>
      <p:sp>
        <p:nvSpPr>
          <p:cNvPr id="24" name="TextBox 23">
            <a:extLst>
              <a:ext uri="{FF2B5EF4-FFF2-40B4-BE49-F238E27FC236}">
                <a16:creationId xmlns:a16="http://schemas.microsoft.com/office/drawing/2014/main" id="{2D53B57B-E39F-4CC0-97E9-E72375F56243}"/>
              </a:ext>
            </a:extLst>
          </p:cNvPr>
          <p:cNvSpPr txBox="1"/>
          <p:nvPr/>
        </p:nvSpPr>
        <p:spPr>
          <a:xfrm>
            <a:off x="943577" y="5211434"/>
            <a:ext cx="4572000" cy="923330"/>
          </a:xfrm>
          <a:prstGeom prst="rect">
            <a:avLst/>
          </a:prstGeom>
          <a:noFill/>
        </p:spPr>
        <p:txBody>
          <a:bodyPr wrap="square">
            <a:spAutoFit/>
          </a:bodyPr>
          <a:lstStyle/>
          <a:p>
            <a:r>
              <a:rPr lang="en-GB" dirty="0"/>
              <a:t>Many countries have made an agreement to reduce C0₂ emissions from transport by a minimum of 50% by 2050. </a:t>
            </a:r>
          </a:p>
        </p:txBody>
      </p:sp>
    </p:spTree>
    <p:extLst>
      <p:ext uri="{BB962C8B-B14F-4D97-AF65-F5344CB8AC3E}">
        <p14:creationId xmlns:p14="http://schemas.microsoft.com/office/powerpoint/2010/main" val="27904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19"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7852" y="1319226"/>
            <a:ext cx="7289258" cy="1603104"/>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bg1"/>
                </a:solidFill>
              </a:rPr>
              <a:t>Trees are an essential part of our environment as they help to absorb carbon dioxide and other greenhouse gases. Cutting down trees at the rate humans are currently doing both adds carbon dioxide into the atmosphere and reduces the ability for forests to absorb the existing carbon dioxide from the atmosphere.</a:t>
            </a:r>
          </a:p>
        </p:txBody>
      </p:sp>
      <p:sp>
        <p:nvSpPr>
          <p:cNvPr id="21" name="Title 20"/>
          <p:cNvSpPr>
            <a:spLocks noGrp="1"/>
          </p:cNvSpPr>
          <p:nvPr>
            <p:ph type="title"/>
          </p:nvPr>
        </p:nvSpPr>
        <p:spPr/>
        <p:txBody>
          <a:bodyPr/>
          <a:lstStyle/>
          <a:p>
            <a:pPr algn="r"/>
            <a:r>
              <a:rPr lang="en-GB" sz="3600" dirty="0">
                <a:latin typeface="+mn-lt"/>
              </a:rPr>
              <a:t>Trees</a:t>
            </a:r>
          </a:p>
        </p:txBody>
      </p:sp>
      <p:sp>
        <p:nvSpPr>
          <p:cNvPr id="2" name="TextBox 1">
            <a:extLst>
              <a:ext uri="{FF2B5EF4-FFF2-40B4-BE49-F238E27FC236}">
                <a16:creationId xmlns:a16="http://schemas.microsoft.com/office/drawing/2014/main" id="{86E1F849-C65C-4A5B-B5FE-4287EEC4481D}"/>
              </a:ext>
            </a:extLst>
          </p:cNvPr>
          <p:cNvSpPr txBox="1"/>
          <p:nvPr/>
        </p:nvSpPr>
        <p:spPr>
          <a:xfrm>
            <a:off x="696286" y="3006611"/>
            <a:ext cx="5417369" cy="2862322"/>
          </a:xfrm>
          <a:prstGeom prst="rect">
            <a:avLst/>
          </a:prstGeom>
          <a:noFill/>
        </p:spPr>
        <p:txBody>
          <a:bodyPr wrap="square" rtlCol="0">
            <a:spAutoFit/>
          </a:bodyPr>
          <a:lstStyle/>
          <a:p>
            <a:r>
              <a:rPr lang="en-GB" dirty="0"/>
              <a:t>You can help stop deforestation by supporting companies who take an active role against it, </a:t>
            </a:r>
            <a:br>
              <a:rPr lang="en-GB" dirty="0"/>
            </a:br>
            <a:r>
              <a:rPr lang="en-GB" dirty="0"/>
              <a:t>such as the </a:t>
            </a:r>
            <a:r>
              <a:rPr lang="en-GB" b="1" dirty="0">
                <a:hlinkClick r:id="rId3"/>
              </a:rPr>
              <a:t>Canopy Project</a:t>
            </a:r>
            <a:r>
              <a:rPr lang="en-GB" dirty="0">
                <a:hlinkClick r:id="rId3"/>
              </a:rPr>
              <a:t>.</a:t>
            </a:r>
            <a:endParaRPr lang="en-GB" dirty="0"/>
          </a:p>
          <a:p>
            <a:endParaRPr lang="en-GB" dirty="0">
              <a:solidFill>
                <a:srgbClr val="FF0000"/>
              </a:solidFill>
            </a:endParaRPr>
          </a:p>
          <a:p>
            <a:r>
              <a:rPr lang="en-GB" dirty="0"/>
              <a:t>By being conscious about what you are eating and where your food is coming from, you would also be helping to slow the impact of deforestation. </a:t>
            </a:r>
          </a:p>
          <a:p>
            <a:endParaRPr lang="en-GB" dirty="0"/>
          </a:p>
          <a:p>
            <a:r>
              <a:rPr lang="en-GB" dirty="0"/>
              <a:t>How about looking for tree planting opportunities in your local area?</a:t>
            </a:r>
          </a:p>
        </p:txBody>
      </p:sp>
      <p:sp>
        <p:nvSpPr>
          <p:cNvPr id="4" name="TextBox 3">
            <a:extLst>
              <a:ext uri="{FF2B5EF4-FFF2-40B4-BE49-F238E27FC236}">
                <a16:creationId xmlns:a16="http://schemas.microsoft.com/office/drawing/2014/main" id="{E3C211B2-5907-4E28-90D0-E332B02A3144}"/>
              </a:ext>
            </a:extLst>
          </p:cNvPr>
          <p:cNvSpPr txBox="1"/>
          <p:nvPr/>
        </p:nvSpPr>
        <p:spPr>
          <a:xfrm>
            <a:off x="1392572" y="3762661"/>
            <a:ext cx="5704514" cy="1477328"/>
          </a:xfrm>
          <a:prstGeom prst="rect">
            <a:avLst/>
          </a:prstGeom>
          <a:solidFill>
            <a:srgbClr val="6C9E72"/>
          </a:solidFill>
        </p:spPr>
        <p:txBody>
          <a:bodyPr wrap="square" rtlCol="0">
            <a:spAutoFit/>
          </a:bodyPr>
          <a:lstStyle/>
          <a:p>
            <a:br>
              <a:rPr lang="en-GB" dirty="0">
                <a:solidFill>
                  <a:schemeClr val="bg1"/>
                </a:solidFill>
              </a:rPr>
            </a:br>
            <a:r>
              <a:rPr lang="en-GB" dirty="0">
                <a:solidFill>
                  <a:schemeClr val="bg1"/>
                </a:solidFill>
              </a:rPr>
              <a:t>  Did You Know…?</a:t>
            </a:r>
          </a:p>
          <a:p>
            <a:r>
              <a:rPr lang="en-GB" dirty="0">
                <a:solidFill>
                  <a:schemeClr val="bg1"/>
                </a:solidFill>
              </a:rPr>
              <a:t>  Livestock provide just 18% of calories </a:t>
            </a:r>
            <a:br>
              <a:rPr lang="en-GB" dirty="0">
                <a:solidFill>
                  <a:schemeClr val="bg1"/>
                </a:solidFill>
              </a:rPr>
            </a:br>
            <a:r>
              <a:rPr lang="en-GB" dirty="0">
                <a:solidFill>
                  <a:schemeClr val="bg1"/>
                </a:solidFill>
              </a:rPr>
              <a:t>  worldwide but take up 83% of farmland.</a:t>
            </a:r>
            <a:br>
              <a:rPr lang="en-GB" dirty="0">
                <a:solidFill>
                  <a:schemeClr val="bg1"/>
                </a:solidFill>
              </a:rPr>
            </a:br>
            <a:endParaRPr lang="en-GB" dirty="0">
              <a:solidFill>
                <a:schemeClr val="bg1"/>
              </a:solidFill>
            </a:endParaRPr>
          </a:p>
        </p:txBody>
      </p:sp>
      <p:sp>
        <p:nvSpPr>
          <p:cNvPr id="7" name="Arrow: Left 6">
            <a:hlinkClick r:id="rId4" action="ppaction://hlinksldjump"/>
            <a:extLst>
              <a:ext uri="{FF2B5EF4-FFF2-40B4-BE49-F238E27FC236}">
                <a16:creationId xmlns:a16="http://schemas.microsoft.com/office/drawing/2014/main" id="{BE01AEB2-1A97-40E1-949C-2FA23B759B78}"/>
              </a:ext>
            </a:extLst>
          </p:cNvPr>
          <p:cNvSpPr/>
          <p:nvPr/>
        </p:nvSpPr>
        <p:spPr>
          <a:xfrm>
            <a:off x="696286" y="708920"/>
            <a:ext cx="1227780" cy="608152"/>
          </a:xfrm>
          <a:prstGeom prst="leftArrow">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pic>
        <p:nvPicPr>
          <p:cNvPr id="13" name="Picture 12">
            <a:extLst>
              <a:ext uri="{FF2B5EF4-FFF2-40B4-BE49-F238E27FC236}">
                <a16:creationId xmlns:a16="http://schemas.microsoft.com/office/drawing/2014/main" id="{F0A388F9-AB7D-4C56-ACF2-028CC32490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4341" y="2550288"/>
            <a:ext cx="3152932" cy="3774969"/>
          </a:xfrm>
          <a:prstGeom prst="rect">
            <a:avLst/>
          </a:prstGeom>
        </p:spPr>
      </p:pic>
    </p:spTree>
    <p:extLst>
      <p:ext uri="{BB962C8B-B14F-4D97-AF65-F5344CB8AC3E}">
        <p14:creationId xmlns:p14="http://schemas.microsoft.com/office/powerpoint/2010/main" val="402588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p:bldP spid="2" grpId="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6F17BC5-0CAE-41EB-A76A-EB95E130812C}"/>
              </a:ext>
            </a:extLst>
          </p:cNvPr>
          <p:cNvSpPr txBox="1"/>
          <p:nvPr/>
        </p:nvSpPr>
        <p:spPr>
          <a:xfrm>
            <a:off x="1392572" y="3762661"/>
            <a:ext cx="5704514" cy="1477328"/>
          </a:xfrm>
          <a:prstGeom prst="rect">
            <a:avLst/>
          </a:prstGeom>
          <a:solidFill>
            <a:srgbClr val="6C9E72"/>
          </a:solidFill>
        </p:spPr>
        <p:txBody>
          <a:bodyPr wrap="square" rtlCol="0">
            <a:spAutoFit/>
          </a:bodyPr>
          <a:lstStyle/>
          <a:p>
            <a:br>
              <a:rPr lang="en-GB" dirty="0">
                <a:solidFill>
                  <a:schemeClr val="bg1"/>
                </a:solidFill>
              </a:rPr>
            </a:br>
            <a:r>
              <a:rPr lang="en-GB" dirty="0">
                <a:solidFill>
                  <a:schemeClr val="bg1"/>
                </a:solidFill>
              </a:rPr>
              <a:t>  Did You Know…?</a:t>
            </a:r>
          </a:p>
          <a:p>
            <a:r>
              <a:rPr lang="en-GB" dirty="0">
                <a:solidFill>
                  <a:schemeClr val="bg1"/>
                </a:solidFill>
              </a:rPr>
              <a:t>  Livestock provide just 18% of calories </a:t>
            </a:r>
            <a:br>
              <a:rPr lang="en-GB" dirty="0">
                <a:solidFill>
                  <a:schemeClr val="bg1"/>
                </a:solidFill>
              </a:rPr>
            </a:br>
            <a:r>
              <a:rPr lang="en-GB" dirty="0">
                <a:solidFill>
                  <a:schemeClr val="bg1"/>
                </a:solidFill>
              </a:rPr>
              <a:t>  worldwide but take up 83% of farmland.</a:t>
            </a:r>
            <a:br>
              <a:rPr lang="en-GB" dirty="0">
                <a:solidFill>
                  <a:schemeClr val="bg1"/>
                </a:solidFill>
              </a:rPr>
            </a:br>
            <a:endParaRPr lang="en-GB" dirty="0">
              <a:solidFill>
                <a:schemeClr val="bg1"/>
              </a:solidFill>
            </a:endParaRPr>
          </a:p>
        </p:txBody>
      </p:sp>
      <p:sp>
        <p:nvSpPr>
          <p:cNvPr id="3" name="Rectangle 2"/>
          <p:cNvSpPr/>
          <p:nvPr/>
        </p:nvSpPr>
        <p:spPr>
          <a:xfrm>
            <a:off x="1167852" y="1319226"/>
            <a:ext cx="7289258" cy="1603104"/>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bg1"/>
                </a:solidFill>
              </a:rPr>
              <a:t>Trees are an essential part of our environment as they help to absorb carbon dioxide and other greenhouse gases. Cutting down trees at the rate humans are currently doing both adds carbon dioxide into the atmosphere and reduces the ability for forests to absorb the existing carbon dioxide from the atmosphere.</a:t>
            </a:r>
          </a:p>
        </p:txBody>
      </p:sp>
      <p:sp>
        <p:nvSpPr>
          <p:cNvPr id="21" name="Title 20"/>
          <p:cNvSpPr>
            <a:spLocks noGrp="1"/>
          </p:cNvSpPr>
          <p:nvPr>
            <p:ph type="title"/>
          </p:nvPr>
        </p:nvSpPr>
        <p:spPr/>
        <p:txBody>
          <a:bodyPr/>
          <a:lstStyle/>
          <a:p>
            <a:pPr algn="r"/>
            <a:r>
              <a:rPr lang="en-GB" sz="3600" dirty="0">
                <a:latin typeface="+mn-lt"/>
              </a:rPr>
              <a:t>Trees</a:t>
            </a:r>
          </a:p>
        </p:txBody>
      </p:sp>
      <p:sp>
        <p:nvSpPr>
          <p:cNvPr id="2" name="TextBox 1">
            <a:extLst>
              <a:ext uri="{FF2B5EF4-FFF2-40B4-BE49-F238E27FC236}">
                <a16:creationId xmlns:a16="http://schemas.microsoft.com/office/drawing/2014/main" id="{86E1F849-C65C-4A5B-B5FE-4287EEC4481D}"/>
              </a:ext>
            </a:extLst>
          </p:cNvPr>
          <p:cNvSpPr txBox="1"/>
          <p:nvPr/>
        </p:nvSpPr>
        <p:spPr>
          <a:xfrm>
            <a:off x="696286" y="3006611"/>
            <a:ext cx="5417369" cy="923330"/>
          </a:xfrm>
          <a:prstGeom prst="rect">
            <a:avLst/>
          </a:prstGeom>
          <a:noFill/>
        </p:spPr>
        <p:txBody>
          <a:bodyPr wrap="square" rtlCol="0">
            <a:spAutoFit/>
          </a:bodyPr>
          <a:lstStyle/>
          <a:p>
            <a:r>
              <a:rPr lang="en-GB" dirty="0"/>
              <a:t>You can help stop deforestation by supporting companies who take an active role against it, </a:t>
            </a:r>
            <a:br>
              <a:rPr lang="en-GB" dirty="0"/>
            </a:br>
            <a:r>
              <a:rPr lang="en-GB" dirty="0"/>
              <a:t>such as the </a:t>
            </a:r>
            <a:r>
              <a:rPr lang="en-GB" b="1" dirty="0">
                <a:hlinkClick r:id="rId3"/>
              </a:rPr>
              <a:t>Canopy Project</a:t>
            </a:r>
            <a:r>
              <a:rPr lang="en-GB" dirty="0">
                <a:hlinkClick r:id="rId3"/>
              </a:rPr>
              <a:t>.</a:t>
            </a:r>
            <a:endParaRPr lang="en-GB" dirty="0"/>
          </a:p>
        </p:txBody>
      </p:sp>
      <p:sp>
        <p:nvSpPr>
          <p:cNvPr id="7" name="Arrow: Left 6">
            <a:hlinkClick r:id="rId4" action="ppaction://hlinksldjump"/>
            <a:extLst>
              <a:ext uri="{FF2B5EF4-FFF2-40B4-BE49-F238E27FC236}">
                <a16:creationId xmlns:a16="http://schemas.microsoft.com/office/drawing/2014/main" id="{BE01AEB2-1A97-40E1-949C-2FA23B759B78}"/>
              </a:ext>
            </a:extLst>
          </p:cNvPr>
          <p:cNvSpPr/>
          <p:nvPr/>
        </p:nvSpPr>
        <p:spPr>
          <a:xfrm>
            <a:off x="696286" y="708920"/>
            <a:ext cx="1227780" cy="608152"/>
          </a:xfrm>
          <a:prstGeom prst="leftArrow">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
        <p:nvSpPr>
          <p:cNvPr id="9" name="TextBox 8">
            <a:extLst>
              <a:ext uri="{FF2B5EF4-FFF2-40B4-BE49-F238E27FC236}">
                <a16:creationId xmlns:a16="http://schemas.microsoft.com/office/drawing/2014/main" id="{E771D5EF-47A7-4312-B256-6B7980553035}"/>
              </a:ext>
            </a:extLst>
          </p:cNvPr>
          <p:cNvSpPr txBox="1"/>
          <p:nvPr/>
        </p:nvSpPr>
        <p:spPr>
          <a:xfrm>
            <a:off x="696286" y="4070354"/>
            <a:ext cx="4572000" cy="1200329"/>
          </a:xfrm>
          <a:prstGeom prst="rect">
            <a:avLst/>
          </a:prstGeom>
          <a:noFill/>
        </p:spPr>
        <p:txBody>
          <a:bodyPr wrap="square">
            <a:spAutoFit/>
          </a:bodyPr>
          <a:lstStyle/>
          <a:p>
            <a:r>
              <a:rPr lang="en-GB" dirty="0"/>
              <a:t>By being conscious about what you are eating and where your food is coming from, you would also be helping to slow the impact of deforestation. </a:t>
            </a:r>
          </a:p>
        </p:txBody>
      </p:sp>
      <p:sp>
        <p:nvSpPr>
          <p:cNvPr id="11" name="TextBox 10">
            <a:extLst>
              <a:ext uri="{FF2B5EF4-FFF2-40B4-BE49-F238E27FC236}">
                <a16:creationId xmlns:a16="http://schemas.microsoft.com/office/drawing/2014/main" id="{94FAFF19-C405-4E6D-83EB-B3F4E6798F5D}"/>
              </a:ext>
            </a:extLst>
          </p:cNvPr>
          <p:cNvSpPr txBox="1"/>
          <p:nvPr/>
        </p:nvSpPr>
        <p:spPr>
          <a:xfrm>
            <a:off x="696286" y="5463351"/>
            <a:ext cx="4572000" cy="646331"/>
          </a:xfrm>
          <a:prstGeom prst="rect">
            <a:avLst/>
          </a:prstGeom>
          <a:noFill/>
        </p:spPr>
        <p:txBody>
          <a:bodyPr wrap="square">
            <a:spAutoFit/>
          </a:bodyPr>
          <a:lstStyle/>
          <a:p>
            <a:r>
              <a:rPr lang="en-GB" dirty="0"/>
              <a:t>How about looking for tree planting opportunities in your local area?</a:t>
            </a:r>
          </a:p>
        </p:txBody>
      </p:sp>
      <p:pic>
        <p:nvPicPr>
          <p:cNvPr id="12" name="Picture 11">
            <a:extLst>
              <a:ext uri="{FF2B5EF4-FFF2-40B4-BE49-F238E27FC236}">
                <a16:creationId xmlns:a16="http://schemas.microsoft.com/office/drawing/2014/main" id="{C978C7A5-67A9-4782-BC02-B6A7B7C5C1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4341" y="2550288"/>
            <a:ext cx="3152932" cy="3774969"/>
          </a:xfrm>
          <a:prstGeom prst="rect">
            <a:avLst/>
          </a:prstGeom>
        </p:spPr>
      </p:pic>
    </p:spTree>
    <p:extLst>
      <p:ext uri="{BB962C8B-B14F-4D97-AF65-F5344CB8AC3E}">
        <p14:creationId xmlns:p14="http://schemas.microsoft.com/office/powerpoint/2010/main" val="41052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3" grpId="1" animBg="1"/>
      <p:bldP spid="2" grpId="0"/>
      <p:bldP spid="2" grpId="1"/>
      <p:bldP spid="9" grpId="0"/>
      <p:bldP spid="9" grpId="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4993" y="4733012"/>
            <a:ext cx="8100505" cy="1603104"/>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bg1"/>
                </a:solidFill>
              </a:rPr>
              <a:t>Another way you could help is to take part in the </a:t>
            </a:r>
            <a:r>
              <a:rPr lang="en-GB" b="1" dirty="0">
                <a:solidFill>
                  <a:schemeClr val="bg1"/>
                </a:solidFill>
              </a:rPr>
              <a:t>Global Earth Challenge</a:t>
            </a:r>
            <a:r>
              <a:rPr lang="en-GB" dirty="0">
                <a:solidFill>
                  <a:schemeClr val="bg1"/>
                </a:solidFill>
              </a:rPr>
              <a:t>. This is an online app that helps collect billions of observations in all sorts of environmental areas, such as air quality and plastic pollution. It provides scientists with valuable environmental understanding. You could take part in school, with each class recording different information about the local area.</a:t>
            </a:r>
          </a:p>
        </p:txBody>
      </p:sp>
      <p:sp>
        <p:nvSpPr>
          <p:cNvPr id="10" name="Arrow: Left 9">
            <a:hlinkClick r:id="rId3" action="ppaction://hlinksldjump"/>
            <a:extLst>
              <a:ext uri="{FF2B5EF4-FFF2-40B4-BE49-F238E27FC236}">
                <a16:creationId xmlns:a16="http://schemas.microsoft.com/office/drawing/2014/main" id="{1DCFDF01-25C9-454D-BA4C-320772F967B8}"/>
              </a:ext>
            </a:extLst>
          </p:cNvPr>
          <p:cNvSpPr/>
          <p:nvPr/>
        </p:nvSpPr>
        <p:spPr>
          <a:xfrm>
            <a:off x="696286" y="708920"/>
            <a:ext cx="1227780" cy="608152"/>
          </a:xfrm>
          <a:prstGeom prst="leftArrow">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
        <p:nvSpPr>
          <p:cNvPr id="21" name="Title 20"/>
          <p:cNvSpPr>
            <a:spLocks noGrp="1"/>
          </p:cNvSpPr>
          <p:nvPr>
            <p:ph type="title"/>
          </p:nvPr>
        </p:nvSpPr>
        <p:spPr>
          <a:xfrm>
            <a:off x="514993" y="376758"/>
            <a:ext cx="8220075" cy="994306"/>
          </a:xfrm>
        </p:spPr>
        <p:txBody>
          <a:bodyPr/>
          <a:lstStyle/>
          <a:p>
            <a:pPr algn="r"/>
            <a:r>
              <a:rPr lang="en-GB" altLang="en-US" sz="3600" dirty="0">
                <a:solidFill>
                  <a:schemeClr val="tx1"/>
                </a:solidFill>
              </a:rPr>
              <a:t>Volunteering</a:t>
            </a:r>
            <a:endParaRPr lang="en-GB" sz="3600" dirty="0">
              <a:solidFill>
                <a:schemeClr val="tx1"/>
              </a:solidFill>
              <a:latin typeface="+mn-lt"/>
            </a:endParaRPr>
          </a:p>
        </p:txBody>
      </p:sp>
      <p:sp>
        <p:nvSpPr>
          <p:cNvPr id="12" name="Rectangle 11">
            <a:extLst>
              <a:ext uri="{FF2B5EF4-FFF2-40B4-BE49-F238E27FC236}">
                <a16:creationId xmlns:a16="http://schemas.microsoft.com/office/drawing/2014/main" id="{1549497C-0F7C-46A5-AC72-2FEF29961071}"/>
              </a:ext>
            </a:extLst>
          </p:cNvPr>
          <p:cNvSpPr/>
          <p:nvPr/>
        </p:nvSpPr>
        <p:spPr>
          <a:xfrm>
            <a:off x="1485662" y="1280118"/>
            <a:ext cx="6496978" cy="495108"/>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bg1"/>
                </a:solidFill>
              </a:rPr>
              <a:t>Volunteering is a great way to help your local community.</a:t>
            </a:r>
          </a:p>
        </p:txBody>
      </p:sp>
      <p:sp>
        <p:nvSpPr>
          <p:cNvPr id="13" name="TextBox 12">
            <a:extLst>
              <a:ext uri="{FF2B5EF4-FFF2-40B4-BE49-F238E27FC236}">
                <a16:creationId xmlns:a16="http://schemas.microsoft.com/office/drawing/2014/main" id="{9D2B511C-086A-4ECC-ABDE-09AD4C5D281C}"/>
              </a:ext>
            </a:extLst>
          </p:cNvPr>
          <p:cNvSpPr txBox="1"/>
          <p:nvPr/>
        </p:nvSpPr>
        <p:spPr>
          <a:xfrm>
            <a:off x="2625754" y="1763615"/>
            <a:ext cx="5272995" cy="338554"/>
          </a:xfrm>
          <a:prstGeom prst="rect">
            <a:avLst/>
          </a:prstGeom>
          <a:noFill/>
        </p:spPr>
        <p:txBody>
          <a:bodyPr wrap="square">
            <a:spAutoFit/>
          </a:bodyPr>
          <a:lstStyle/>
          <a:p>
            <a:pPr>
              <a:lnSpc>
                <a:spcPct val="100000"/>
              </a:lnSpc>
              <a:spcBef>
                <a:spcPct val="0"/>
              </a:spcBef>
              <a:buFontTx/>
              <a:buNone/>
            </a:pPr>
            <a:r>
              <a:rPr lang="en-GB" altLang="en-US" sz="1600" dirty="0">
                <a:solidFill>
                  <a:schemeClr val="tx1"/>
                </a:solidFill>
              </a:rPr>
              <a:t>Can you think of any volunteering ideas?</a:t>
            </a:r>
          </a:p>
        </p:txBody>
      </p:sp>
      <p:sp>
        <p:nvSpPr>
          <p:cNvPr id="14" name="TextBox 13">
            <a:extLst>
              <a:ext uri="{FF2B5EF4-FFF2-40B4-BE49-F238E27FC236}">
                <a16:creationId xmlns:a16="http://schemas.microsoft.com/office/drawing/2014/main" id="{0314D079-CBC0-4B5D-ADC2-4F9C1EEF6568}"/>
              </a:ext>
            </a:extLst>
          </p:cNvPr>
          <p:cNvSpPr txBox="1"/>
          <p:nvPr/>
        </p:nvSpPr>
        <p:spPr>
          <a:xfrm>
            <a:off x="523378" y="3186536"/>
            <a:ext cx="1480559" cy="338554"/>
          </a:xfrm>
          <a:prstGeom prst="rect">
            <a:avLst/>
          </a:prstGeom>
          <a:noFill/>
        </p:spPr>
        <p:txBody>
          <a:bodyPr wrap="square">
            <a:spAutoFit/>
          </a:bodyPr>
          <a:lstStyle/>
          <a:p>
            <a:pPr>
              <a:lnSpc>
                <a:spcPct val="100000"/>
              </a:lnSpc>
              <a:spcBef>
                <a:spcPct val="0"/>
              </a:spcBef>
            </a:pPr>
            <a:r>
              <a:rPr lang="en-GB" altLang="en-US" sz="1600" dirty="0">
                <a:solidFill>
                  <a:schemeClr val="tx1"/>
                </a:solidFill>
              </a:rPr>
              <a:t>litter picking</a:t>
            </a:r>
          </a:p>
        </p:txBody>
      </p:sp>
      <p:sp>
        <p:nvSpPr>
          <p:cNvPr id="16" name="TextBox 15">
            <a:extLst>
              <a:ext uri="{FF2B5EF4-FFF2-40B4-BE49-F238E27FC236}">
                <a16:creationId xmlns:a16="http://schemas.microsoft.com/office/drawing/2014/main" id="{9F9AB86E-A673-4762-B1A8-E8B941351A0A}"/>
              </a:ext>
            </a:extLst>
          </p:cNvPr>
          <p:cNvSpPr txBox="1"/>
          <p:nvPr/>
        </p:nvSpPr>
        <p:spPr>
          <a:xfrm>
            <a:off x="2148660" y="3193276"/>
            <a:ext cx="1489104" cy="338554"/>
          </a:xfrm>
          <a:prstGeom prst="rect">
            <a:avLst/>
          </a:prstGeom>
          <a:noFill/>
        </p:spPr>
        <p:txBody>
          <a:bodyPr wrap="square">
            <a:spAutoFit/>
          </a:bodyPr>
          <a:lstStyle/>
          <a:p>
            <a:pPr>
              <a:lnSpc>
                <a:spcPct val="100000"/>
              </a:lnSpc>
              <a:spcBef>
                <a:spcPct val="0"/>
              </a:spcBef>
            </a:pPr>
            <a:r>
              <a:rPr lang="en-GB" altLang="en-US" sz="1600" dirty="0">
                <a:solidFill>
                  <a:schemeClr val="tx1"/>
                </a:solidFill>
              </a:rPr>
              <a:t>tree planting</a:t>
            </a:r>
          </a:p>
        </p:txBody>
      </p:sp>
      <p:sp>
        <p:nvSpPr>
          <p:cNvPr id="18" name="TextBox 17">
            <a:extLst>
              <a:ext uri="{FF2B5EF4-FFF2-40B4-BE49-F238E27FC236}">
                <a16:creationId xmlns:a16="http://schemas.microsoft.com/office/drawing/2014/main" id="{3BC2A0F2-6FFC-4A92-92D3-74323D478089}"/>
              </a:ext>
            </a:extLst>
          </p:cNvPr>
          <p:cNvSpPr txBox="1"/>
          <p:nvPr/>
        </p:nvSpPr>
        <p:spPr>
          <a:xfrm>
            <a:off x="3727716" y="3229302"/>
            <a:ext cx="2719699" cy="338554"/>
          </a:xfrm>
          <a:prstGeom prst="rect">
            <a:avLst/>
          </a:prstGeom>
          <a:noFill/>
        </p:spPr>
        <p:txBody>
          <a:bodyPr wrap="square">
            <a:spAutoFit/>
          </a:bodyPr>
          <a:lstStyle/>
          <a:p>
            <a:pPr>
              <a:lnSpc>
                <a:spcPct val="100000"/>
              </a:lnSpc>
              <a:spcBef>
                <a:spcPct val="0"/>
              </a:spcBef>
            </a:pPr>
            <a:r>
              <a:rPr lang="en-GB" altLang="en-US" sz="1600" dirty="0">
                <a:solidFill>
                  <a:schemeClr val="tx1"/>
                </a:solidFill>
              </a:rPr>
              <a:t>helping to care for parks </a:t>
            </a:r>
          </a:p>
        </p:txBody>
      </p:sp>
      <p:sp>
        <p:nvSpPr>
          <p:cNvPr id="20" name="TextBox 19">
            <a:extLst>
              <a:ext uri="{FF2B5EF4-FFF2-40B4-BE49-F238E27FC236}">
                <a16:creationId xmlns:a16="http://schemas.microsoft.com/office/drawing/2014/main" id="{50CB2363-BF8F-45E8-8DD2-7A47C10A04FC}"/>
              </a:ext>
            </a:extLst>
          </p:cNvPr>
          <p:cNvSpPr txBox="1"/>
          <p:nvPr/>
        </p:nvSpPr>
        <p:spPr>
          <a:xfrm>
            <a:off x="6330418" y="3257500"/>
            <a:ext cx="2513770" cy="584775"/>
          </a:xfrm>
          <a:prstGeom prst="rect">
            <a:avLst/>
          </a:prstGeom>
          <a:noFill/>
        </p:spPr>
        <p:txBody>
          <a:bodyPr wrap="square">
            <a:spAutoFit/>
          </a:bodyPr>
          <a:lstStyle/>
          <a:p>
            <a:pPr>
              <a:lnSpc>
                <a:spcPct val="100000"/>
              </a:lnSpc>
              <a:spcBef>
                <a:spcPct val="0"/>
              </a:spcBef>
            </a:pPr>
            <a:r>
              <a:rPr lang="en-GB" altLang="en-US" sz="1600" dirty="0">
                <a:solidFill>
                  <a:schemeClr val="tx1"/>
                </a:solidFill>
              </a:rPr>
              <a:t>spreading awareness about climate change</a:t>
            </a:r>
          </a:p>
        </p:txBody>
      </p:sp>
      <p:sp>
        <p:nvSpPr>
          <p:cNvPr id="22" name="TextBox 21">
            <a:extLst>
              <a:ext uri="{FF2B5EF4-FFF2-40B4-BE49-F238E27FC236}">
                <a16:creationId xmlns:a16="http://schemas.microsoft.com/office/drawing/2014/main" id="{27791972-A2F4-4832-A174-B07CBD2B9922}"/>
              </a:ext>
            </a:extLst>
          </p:cNvPr>
          <p:cNvSpPr txBox="1"/>
          <p:nvPr/>
        </p:nvSpPr>
        <p:spPr>
          <a:xfrm>
            <a:off x="548612" y="4346474"/>
            <a:ext cx="8220075" cy="338554"/>
          </a:xfrm>
          <a:prstGeom prst="rect">
            <a:avLst/>
          </a:prstGeom>
          <a:noFill/>
        </p:spPr>
        <p:txBody>
          <a:bodyPr wrap="square">
            <a:spAutoFit/>
          </a:bodyPr>
          <a:lstStyle/>
          <a:p>
            <a:pPr>
              <a:lnSpc>
                <a:spcPct val="100000"/>
              </a:lnSpc>
              <a:spcBef>
                <a:spcPct val="0"/>
              </a:spcBef>
            </a:pPr>
            <a:r>
              <a:rPr lang="en-GB" altLang="en-US" sz="1600" dirty="0">
                <a:solidFill>
                  <a:schemeClr val="tx1"/>
                </a:solidFill>
              </a:rPr>
              <a:t>caring for bees and butterflies (this could be from the plants you have in your garden)</a:t>
            </a:r>
          </a:p>
        </p:txBody>
      </p:sp>
      <p:pic>
        <p:nvPicPr>
          <p:cNvPr id="30" name="Picture 29">
            <a:extLst>
              <a:ext uri="{FF2B5EF4-FFF2-40B4-BE49-F238E27FC236}">
                <a16:creationId xmlns:a16="http://schemas.microsoft.com/office/drawing/2014/main" id="{FE7F6840-29BA-4F07-A35D-AF74D0386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4499" y="2230120"/>
            <a:ext cx="1412817" cy="999025"/>
          </a:xfrm>
          <a:prstGeom prst="rect">
            <a:avLst/>
          </a:prstGeom>
        </p:spPr>
      </p:pic>
      <p:pic>
        <p:nvPicPr>
          <p:cNvPr id="32" name="Picture 31">
            <a:extLst>
              <a:ext uri="{FF2B5EF4-FFF2-40B4-BE49-F238E27FC236}">
                <a16:creationId xmlns:a16="http://schemas.microsoft.com/office/drawing/2014/main" id="{7AAC9BF4-DCCD-4FD8-A87B-63E4E16CAC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160"/>
          <a:stretch/>
        </p:blipFill>
        <p:spPr>
          <a:xfrm>
            <a:off x="749074" y="2224017"/>
            <a:ext cx="996740" cy="941751"/>
          </a:xfrm>
          <a:prstGeom prst="ellipse">
            <a:avLst/>
          </a:prstGeom>
          <a:ln w="63500" cap="rnd">
            <a:noFill/>
          </a:ln>
          <a:effectLst>
            <a:outerShdw blurRad="381000" dist="292100" dir="5400000" sx="-80000" sy="-18000" rotWithShape="0">
              <a:srgbClr val="000000">
                <a:alpha val="22000"/>
              </a:srgbClr>
            </a:outerShdw>
          </a:effectLst>
        </p:spPr>
      </p:pic>
      <p:pic>
        <p:nvPicPr>
          <p:cNvPr id="34" name="Picture 33">
            <a:extLst>
              <a:ext uri="{FF2B5EF4-FFF2-40B4-BE49-F238E27FC236}">
                <a16:creationId xmlns:a16="http://schemas.microsoft.com/office/drawing/2014/main" id="{7694BF3D-C85B-47D4-90F2-4E426EABC2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8214" y="1664171"/>
            <a:ext cx="1294712" cy="1632908"/>
          </a:xfrm>
          <a:prstGeom prst="rect">
            <a:avLst/>
          </a:prstGeom>
        </p:spPr>
      </p:pic>
      <p:pic>
        <p:nvPicPr>
          <p:cNvPr id="36" name="Picture 35">
            <a:extLst>
              <a:ext uri="{FF2B5EF4-FFF2-40B4-BE49-F238E27FC236}">
                <a16:creationId xmlns:a16="http://schemas.microsoft.com/office/drawing/2014/main" id="{534A17E4-192C-41FA-A6A2-BADEFF830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2625" y="3721320"/>
            <a:ext cx="858026" cy="574820"/>
          </a:xfrm>
          <a:prstGeom prst="rect">
            <a:avLst/>
          </a:prstGeom>
        </p:spPr>
      </p:pic>
      <p:pic>
        <p:nvPicPr>
          <p:cNvPr id="42" name="Picture 41">
            <a:extLst>
              <a:ext uri="{FF2B5EF4-FFF2-40B4-BE49-F238E27FC236}">
                <a16:creationId xmlns:a16="http://schemas.microsoft.com/office/drawing/2014/main" id="{46F2D254-4FAF-4B07-BEF4-D4B3819293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6472" y="3812379"/>
            <a:ext cx="858027" cy="593381"/>
          </a:xfrm>
          <a:prstGeom prst="rect">
            <a:avLst/>
          </a:prstGeom>
        </p:spPr>
      </p:pic>
      <p:pic>
        <p:nvPicPr>
          <p:cNvPr id="44" name="Picture 43">
            <a:extLst>
              <a:ext uri="{FF2B5EF4-FFF2-40B4-BE49-F238E27FC236}">
                <a16:creationId xmlns:a16="http://schemas.microsoft.com/office/drawing/2014/main" id="{8CE06486-0E9D-47EB-AE28-0A2FC4876A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8661" y="2260204"/>
            <a:ext cx="1266876" cy="963934"/>
          </a:xfrm>
          <a:prstGeom prst="rect">
            <a:avLst/>
          </a:prstGeom>
        </p:spPr>
      </p:pic>
    </p:spTree>
    <p:extLst>
      <p:ext uri="{BB962C8B-B14F-4D97-AF65-F5344CB8AC3E}">
        <p14:creationId xmlns:p14="http://schemas.microsoft.com/office/powerpoint/2010/main" val="30326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P spid="14" grpId="0"/>
      <p:bldP spid="16" grpId="0"/>
      <p:bldP spid="18" grpId="0"/>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4837" y="1637089"/>
            <a:ext cx="7404787" cy="495108"/>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bg1"/>
                </a:solidFill>
              </a:rPr>
              <a:t>Can you think of any other ways we can help restore our earth?</a:t>
            </a:r>
          </a:p>
        </p:txBody>
      </p:sp>
      <p:sp>
        <p:nvSpPr>
          <p:cNvPr id="21" name="Title 20"/>
          <p:cNvSpPr>
            <a:spLocks noGrp="1"/>
          </p:cNvSpPr>
          <p:nvPr>
            <p:ph type="title"/>
          </p:nvPr>
        </p:nvSpPr>
        <p:spPr/>
        <p:txBody>
          <a:bodyPr/>
          <a:lstStyle/>
          <a:p>
            <a:r>
              <a:rPr lang="en-GB" altLang="en-US" sz="3600" dirty="0">
                <a:solidFill>
                  <a:schemeClr val="tx1"/>
                </a:solidFill>
              </a:rPr>
              <a:t>Other</a:t>
            </a:r>
            <a:endParaRPr lang="en-GB" sz="3600" dirty="0">
              <a:solidFill>
                <a:schemeClr val="tx1"/>
              </a:solidFill>
              <a:latin typeface="+mn-lt"/>
            </a:endParaRPr>
          </a:p>
        </p:txBody>
      </p:sp>
      <p:sp>
        <p:nvSpPr>
          <p:cNvPr id="5" name="Rectangle 4"/>
          <p:cNvSpPr/>
          <p:nvPr/>
        </p:nvSpPr>
        <p:spPr>
          <a:xfrm>
            <a:off x="864837" y="2223661"/>
            <a:ext cx="7404787" cy="772107"/>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bg1"/>
                </a:solidFill>
              </a:rPr>
              <a:t>As this year marks the 51</a:t>
            </a:r>
            <a:r>
              <a:rPr lang="en-GB" altLang="en-US" baseline="30000" dirty="0">
                <a:solidFill>
                  <a:schemeClr val="bg1"/>
                </a:solidFill>
              </a:rPr>
              <a:t>st</a:t>
            </a:r>
            <a:r>
              <a:rPr lang="en-GB" altLang="en-US" dirty="0">
                <a:solidFill>
                  <a:schemeClr val="bg1"/>
                </a:solidFill>
              </a:rPr>
              <a:t> Earth Day, here are 51 tips and actions you can do throughout the year. Do your part for our planet!</a:t>
            </a:r>
          </a:p>
        </p:txBody>
      </p:sp>
      <p:sp>
        <p:nvSpPr>
          <p:cNvPr id="8" name="Arrow: Left 7">
            <a:hlinkClick r:id="rId3" action="ppaction://hlinksldjump"/>
            <a:extLst>
              <a:ext uri="{FF2B5EF4-FFF2-40B4-BE49-F238E27FC236}">
                <a16:creationId xmlns:a16="http://schemas.microsoft.com/office/drawing/2014/main" id="{AB94B79C-86F0-407F-934D-361B32FC5B1B}"/>
              </a:ext>
            </a:extLst>
          </p:cNvPr>
          <p:cNvSpPr/>
          <p:nvPr/>
        </p:nvSpPr>
        <p:spPr>
          <a:xfrm>
            <a:off x="696286" y="708920"/>
            <a:ext cx="1227780" cy="608152"/>
          </a:xfrm>
          <a:prstGeom prst="leftArrow">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
        <p:nvSpPr>
          <p:cNvPr id="10" name="TextBox 9">
            <a:extLst>
              <a:ext uri="{FF2B5EF4-FFF2-40B4-BE49-F238E27FC236}">
                <a16:creationId xmlns:a16="http://schemas.microsoft.com/office/drawing/2014/main" id="{B127E657-1303-4B65-B253-470A16BF5D70}"/>
              </a:ext>
            </a:extLst>
          </p:cNvPr>
          <p:cNvSpPr txBox="1"/>
          <p:nvPr/>
        </p:nvSpPr>
        <p:spPr>
          <a:xfrm>
            <a:off x="2290195" y="5853368"/>
            <a:ext cx="4572000" cy="369332"/>
          </a:xfrm>
          <a:prstGeom prst="rect">
            <a:avLst/>
          </a:prstGeom>
          <a:noFill/>
        </p:spPr>
        <p:txBody>
          <a:bodyPr wrap="square">
            <a:spAutoFit/>
          </a:bodyPr>
          <a:lstStyle/>
          <a:p>
            <a:pPr>
              <a:lnSpc>
                <a:spcPct val="100000"/>
              </a:lnSpc>
              <a:spcBef>
                <a:spcPct val="0"/>
              </a:spcBef>
              <a:buFontTx/>
              <a:buNone/>
            </a:pPr>
            <a:r>
              <a:rPr lang="en-GB" altLang="en-US" dirty="0">
                <a:solidFill>
                  <a:srgbClr val="FF0000"/>
                </a:solidFill>
                <a:hlinkClick r:id="rId4"/>
              </a:rPr>
              <a:t>https://www.earthday.org/earth-day-tips/</a:t>
            </a:r>
            <a:r>
              <a:rPr lang="en-GB" altLang="en-US" dirty="0">
                <a:solidFill>
                  <a:srgbClr val="FF0000"/>
                </a:solidFill>
              </a:rPr>
              <a:t> </a:t>
            </a:r>
          </a:p>
        </p:txBody>
      </p:sp>
      <p:pic>
        <p:nvPicPr>
          <p:cNvPr id="11" name="Picture 10">
            <a:extLst>
              <a:ext uri="{FF2B5EF4-FFF2-40B4-BE49-F238E27FC236}">
                <a16:creationId xmlns:a16="http://schemas.microsoft.com/office/drawing/2014/main" id="{5828740A-CD29-4FEF-9C87-EC2A5D1152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0997" y="3087232"/>
            <a:ext cx="2712466" cy="2713596"/>
          </a:xfrm>
          <a:prstGeom prst="rect">
            <a:avLst/>
          </a:prstGeom>
        </p:spPr>
      </p:pic>
      <p:sp>
        <p:nvSpPr>
          <p:cNvPr id="4" name="Arrow: Right 3">
            <a:hlinkClick r:id="rId6" action="ppaction://hlinksldjump"/>
            <a:extLst>
              <a:ext uri="{FF2B5EF4-FFF2-40B4-BE49-F238E27FC236}">
                <a16:creationId xmlns:a16="http://schemas.microsoft.com/office/drawing/2014/main" id="{C3EE85E5-B788-44C4-8FD7-09895257A8CD}"/>
              </a:ext>
            </a:extLst>
          </p:cNvPr>
          <p:cNvSpPr/>
          <p:nvPr/>
        </p:nvSpPr>
        <p:spPr>
          <a:xfrm>
            <a:off x="7245530" y="5721531"/>
            <a:ext cx="1346311" cy="653645"/>
          </a:xfrm>
          <a:prstGeom prst="rightArrow">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reflection</a:t>
            </a:r>
          </a:p>
        </p:txBody>
      </p:sp>
    </p:spTree>
    <p:extLst>
      <p:ext uri="{BB962C8B-B14F-4D97-AF65-F5344CB8AC3E}">
        <p14:creationId xmlns:p14="http://schemas.microsoft.com/office/powerpoint/2010/main" val="35936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4841" y="1540278"/>
            <a:ext cx="7404787" cy="772107"/>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lnSpc>
                <a:spcPct val="100000"/>
              </a:lnSpc>
              <a:spcBef>
                <a:spcPct val="0"/>
              </a:spcBef>
              <a:buFontTx/>
              <a:buNone/>
            </a:pPr>
            <a:r>
              <a:rPr lang="en-GB" altLang="en-US" dirty="0">
                <a:solidFill>
                  <a:schemeClr val="bg1"/>
                </a:solidFill>
              </a:rPr>
              <a:t>Take a minute to have a think about these questions. </a:t>
            </a:r>
            <a:br>
              <a:rPr lang="en-GB" altLang="en-US" dirty="0">
                <a:solidFill>
                  <a:schemeClr val="bg1"/>
                </a:solidFill>
              </a:rPr>
            </a:br>
            <a:r>
              <a:rPr lang="en-GB" altLang="en-US" dirty="0">
                <a:solidFill>
                  <a:schemeClr val="bg1"/>
                </a:solidFill>
              </a:rPr>
              <a:t>You may want to close your eyes.</a:t>
            </a:r>
          </a:p>
        </p:txBody>
      </p:sp>
      <p:sp>
        <p:nvSpPr>
          <p:cNvPr id="21" name="Title 20"/>
          <p:cNvSpPr>
            <a:spLocks noGrp="1"/>
          </p:cNvSpPr>
          <p:nvPr>
            <p:ph type="title"/>
          </p:nvPr>
        </p:nvSpPr>
        <p:spPr/>
        <p:txBody>
          <a:bodyPr/>
          <a:lstStyle/>
          <a:p>
            <a:r>
              <a:rPr lang="en-GB" altLang="en-US" sz="3600" dirty="0">
                <a:solidFill>
                  <a:schemeClr val="tx1"/>
                </a:solidFill>
              </a:rPr>
              <a:t>Reflection</a:t>
            </a:r>
            <a:endParaRPr lang="en-GB" sz="3600" dirty="0">
              <a:solidFill>
                <a:schemeClr val="tx1"/>
              </a:solidFill>
              <a:latin typeface="+mn-lt"/>
            </a:endParaRPr>
          </a:p>
        </p:txBody>
      </p:sp>
      <p:grpSp>
        <p:nvGrpSpPr>
          <p:cNvPr id="16" name="Group 15">
            <a:extLst>
              <a:ext uri="{FF2B5EF4-FFF2-40B4-BE49-F238E27FC236}">
                <a16:creationId xmlns:a16="http://schemas.microsoft.com/office/drawing/2014/main" id="{FCE408AF-599F-44C3-B673-2C501D1D81CA}"/>
              </a:ext>
            </a:extLst>
          </p:cNvPr>
          <p:cNvGrpSpPr/>
          <p:nvPr/>
        </p:nvGrpSpPr>
        <p:grpSpPr>
          <a:xfrm>
            <a:off x="1950673" y="2469501"/>
            <a:ext cx="2623166" cy="1858197"/>
            <a:chOff x="847424" y="2230734"/>
            <a:chExt cx="2623166" cy="1858197"/>
          </a:xfrm>
        </p:grpSpPr>
        <p:pic>
          <p:nvPicPr>
            <p:cNvPr id="5" name="Picture 4">
              <a:extLst>
                <a:ext uri="{FF2B5EF4-FFF2-40B4-BE49-F238E27FC236}">
                  <a16:creationId xmlns:a16="http://schemas.microsoft.com/office/drawing/2014/main" id="{D0DBDF83-8714-4CEA-95C2-125EE3702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424" y="2230734"/>
              <a:ext cx="2623166" cy="1858197"/>
            </a:xfrm>
            <a:prstGeom prst="rect">
              <a:avLst/>
            </a:prstGeom>
          </p:spPr>
        </p:pic>
        <p:sp>
          <p:nvSpPr>
            <p:cNvPr id="8" name="TextBox 7">
              <a:extLst>
                <a:ext uri="{FF2B5EF4-FFF2-40B4-BE49-F238E27FC236}">
                  <a16:creationId xmlns:a16="http://schemas.microsoft.com/office/drawing/2014/main" id="{F80EDB35-315A-4CC1-9EFE-E2D8821672C3}"/>
                </a:ext>
              </a:extLst>
            </p:cNvPr>
            <p:cNvSpPr txBox="1"/>
            <p:nvPr/>
          </p:nvSpPr>
          <p:spPr>
            <a:xfrm>
              <a:off x="1012147" y="2672488"/>
              <a:ext cx="2139076" cy="830997"/>
            </a:xfrm>
            <a:prstGeom prst="rect">
              <a:avLst/>
            </a:prstGeom>
            <a:noFill/>
          </p:spPr>
          <p:txBody>
            <a:bodyPr wrap="square">
              <a:spAutoFit/>
            </a:bodyPr>
            <a:lstStyle/>
            <a:p>
              <a:pPr algn="ctr">
                <a:lnSpc>
                  <a:spcPct val="100000"/>
                </a:lnSpc>
                <a:spcBef>
                  <a:spcPct val="0"/>
                </a:spcBef>
                <a:buFontTx/>
                <a:buNone/>
              </a:pPr>
              <a:r>
                <a:rPr lang="en-GB" altLang="en-US" sz="1600" dirty="0">
                  <a:solidFill>
                    <a:schemeClr val="tx1"/>
                  </a:solidFill>
                </a:rPr>
                <a:t>What do you think </a:t>
              </a:r>
              <a:br>
                <a:rPr lang="en-GB" altLang="en-US" sz="1600" dirty="0">
                  <a:solidFill>
                    <a:schemeClr val="tx1"/>
                  </a:solidFill>
                </a:rPr>
              </a:br>
              <a:r>
                <a:rPr lang="en-GB" altLang="en-US" sz="1600" dirty="0">
                  <a:solidFill>
                    <a:schemeClr val="tx1"/>
                  </a:solidFill>
                </a:rPr>
                <a:t>of when you hear ‘climate change’?</a:t>
              </a:r>
            </a:p>
          </p:txBody>
        </p:sp>
      </p:grpSp>
      <p:grpSp>
        <p:nvGrpSpPr>
          <p:cNvPr id="20" name="Group 19">
            <a:extLst>
              <a:ext uri="{FF2B5EF4-FFF2-40B4-BE49-F238E27FC236}">
                <a16:creationId xmlns:a16="http://schemas.microsoft.com/office/drawing/2014/main" id="{09ADAD68-D6E5-4498-8ADF-E75EE16F8671}"/>
              </a:ext>
            </a:extLst>
          </p:cNvPr>
          <p:cNvGrpSpPr/>
          <p:nvPr/>
        </p:nvGrpSpPr>
        <p:grpSpPr>
          <a:xfrm>
            <a:off x="1253628" y="4327698"/>
            <a:ext cx="2623166" cy="1858197"/>
            <a:chOff x="1020856" y="4184113"/>
            <a:chExt cx="2623166" cy="1858197"/>
          </a:xfrm>
        </p:grpSpPr>
        <p:pic>
          <p:nvPicPr>
            <p:cNvPr id="19" name="Picture 18">
              <a:extLst>
                <a:ext uri="{FF2B5EF4-FFF2-40B4-BE49-F238E27FC236}">
                  <a16:creationId xmlns:a16="http://schemas.microsoft.com/office/drawing/2014/main" id="{15C84F38-31BC-4913-82B6-CFC01A99CF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856" y="4184113"/>
              <a:ext cx="2623166" cy="1858197"/>
            </a:xfrm>
            <a:prstGeom prst="rect">
              <a:avLst/>
            </a:prstGeom>
          </p:spPr>
        </p:pic>
        <p:sp>
          <p:nvSpPr>
            <p:cNvPr id="12" name="TextBox 11">
              <a:extLst>
                <a:ext uri="{FF2B5EF4-FFF2-40B4-BE49-F238E27FC236}">
                  <a16:creationId xmlns:a16="http://schemas.microsoft.com/office/drawing/2014/main" id="{C60ECFDC-EEA5-4AF4-AD03-E2EE1A036961}"/>
                </a:ext>
              </a:extLst>
            </p:cNvPr>
            <p:cNvSpPr txBox="1"/>
            <p:nvPr/>
          </p:nvSpPr>
          <p:spPr>
            <a:xfrm>
              <a:off x="1142778" y="4471283"/>
              <a:ext cx="2270985" cy="1077218"/>
            </a:xfrm>
            <a:prstGeom prst="rect">
              <a:avLst/>
            </a:prstGeom>
            <a:noFill/>
          </p:spPr>
          <p:txBody>
            <a:bodyPr wrap="square">
              <a:spAutoFit/>
            </a:bodyPr>
            <a:lstStyle/>
            <a:p>
              <a:pPr algn="ctr">
                <a:lnSpc>
                  <a:spcPct val="100000"/>
                </a:lnSpc>
                <a:spcBef>
                  <a:spcPct val="0"/>
                </a:spcBef>
                <a:buFontTx/>
                <a:buNone/>
              </a:pPr>
              <a:r>
                <a:rPr lang="en-GB" altLang="en-US" sz="1600" dirty="0">
                  <a:solidFill>
                    <a:schemeClr val="tx1"/>
                  </a:solidFill>
                </a:rPr>
                <a:t>How would you </a:t>
              </a:r>
              <a:br>
                <a:rPr lang="en-GB" altLang="en-US" sz="1600" dirty="0">
                  <a:solidFill>
                    <a:schemeClr val="tx1"/>
                  </a:solidFill>
                </a:rPr>
              </a:br>
              <a:r>
                <a:rPr lang="en-GB" altLang="en-US" sz="1600" dirty="0">
                  <a:solidFill>
                    <a:schemeClr val="tx1"/>
                  </a:solidFill>
                </a:rPr>
                <a:t>feel if there were </a:t>
              </a:r>
              <a:br>
                <a:rPr lang="en-GB" altLang="en-US" sz="1600" dirty="0">
                  <a:solidFill>
                    <a:schemeClr val="tx1"/>
                  </a:solidFill>
                </a:rPr>
              </a:br>
              <a:r>
                <a:rPr lang="en-GB" altLang="en-US" sz="1600" dirty="0">
                  <a:solidFill>
                    <a:schemeClr val="tx1"/>
                  </a:solidFill>
                </a:rPr>
                <a:t>no plants or animals </a:t>
              </a:r>
              <a:br>
                <a:rPr lang="en-GB" altLang="en-US" sz="1600" dirty="0">
                  <a:solidFill>
                    <a:schemeClr val="tx1"/>
                  </a:solidFill>
                </a:rPr>
              </a:br>
              <a:r>
                <a:rPr lang="en-GB" altLang="en-US" sz="1600" dirty="0">
                  <a:solidFill>
                    <a:schemeClr val="tx1"/>
                  </a:solidFill>
                </a:rPr>
                <a:t>anymore?</a:t>
              </a:r>
            </a:p>
          </p:txBody>
        </p:sp>
      </p:grpSp>
      <p:grpSp>
        <p:nvGrpSpPr>
          <p:cNvPr id="13" name="Group 12">
            <a:extLst>
              <a:ext uri="{FF2B5EF4-FFF2-40B4-BE49-F238E27FC236}">
                <a16:creationId xmlns:a16="http://schemas.microsoft.com/office/drawing/2014/main" id="{D6221DBD-BBF4-4E53-BEF8-E6BBE1CA9E66}"/>
              </a:ext>
            </a:extLst>
          </p:cNvPr>
          <p:cNvGrpSpPr/>
          <p:nvPr/>
        </p:nvGrpSpPr>
        <p:grpSpPr>
          <a:xfrm>
            <a:off x="5615760" y="2499901"/>
            <a:ext cx="2623166" cy="1858197"/>
            <a:chOff x="4970932" y="2187189"/>
            <a:chExt cx="2623166" cy="1858197"/>
          </a:xfrm>
        </p:grpSpPr>
        <p:pic>
          <p:nvPicPr>
            <p:cNvPr id="15" name="Picture 14">
              <a:extLst>
                <a:ext uri="{FF2B5EF4-FFF2-40B4-BE49-F238E27FC236}">
                  <a16:creationId xmlns:a16="http://schemas.microsoft.com/office/drawing/2014/main" id="{CCE7477D-6B7F-45B0-AE40-642F0BFB6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0932" y="2187189"/>
              <a:ext cx="2623166" cy="1858197"/>
            </a:xfrm>
            <a:prstGeom prst="rect">
              <a:avLst/>
            </a:prstGeom>
          </p:spPr>
        </p:pic>
        <p:sp>
          <p:nvSpPr>
            <p:cNvPr id="14" name="TextBox 13">
              <a:extLst>
                <a:ext uri="{FF2B5EF4-FFF2-40B4-BE49-F238E27FC236}">
                  <a16:creationId xmlns:a16="http://schemas.microsoft.com/office/drawing/2014/main" id="{967C260D-0A21-4AD8-A53F-F32BB1FF5F94}"/>
                </a:ext>
              </a:extLst>
            </p:cNvPr>
            <p:cNvSpPr txBox="1"/>
            <p:nvPr/>
          </p:nvSpPr>
          <p:spPr>
            <a:xfrm>
              <a:off x="5120640" y="2672488"/>
              <a:ext cx="2189487" cy="830997"/>
            </a:xfrm>
            <a:prstGeom prst="rect">
              <a:avLst/>
            </a:prstGeom>
            <a:noFill/>
          </p:spPr>
          <p:txBody>
            <a:bodyPr wrap="square">
              <a:spAutoFit/>
            </a:bodyPr>
            <a:lstStyle/>
            <a:p>
              <a:pPr algn="ctr">
                <a:lnSpc>
                  <a:spcPct val="100000"/>
                </a:lnSpc>
                <a:spcBef>
                  <a:spcPct val="0"/>
                </a:spcBef>
                <a:buFontTx/>
                <a:buNone/>
              </a:pPr>
              <a:r>
                <a:rPr lang="en-GB" altLang="en-US" sz="1600" dirty="0">
                  <a:solidFill>
                    <a:schemeClr val="tx1"/>
                  </a:solidFill>
                </a:rPr>
                <a:t>What things will you do to help restore </a:t>
              </a:r>
              <a:br>
                <a:rPr lang="en-GB" altLang="en-US" sz="1600" dirty="0">
                  <a:solidFill>
                    <a:schemeClr val="tx1"/>
                  </a:solidFill>
                </a:rPr>
              </a:br>
              <a:r>
                <a:rPr lang="en-GB" altLang="en-US" sz="1600" dirty="0">
                  <a:solidFill>
                    <a:schemeClr val="tx1"/>
                  </a:solidFill>
                </a:rPr>
                <a:t>our earth?</a:t>
              </a:r>
            </a:p>
          </p:txBody>
        </p:sp>
      </p:grpSp>
      <p:grpSp>
        <p:nvGrpSpPr>
          <p:cNvPr id="17" name="Group 16">
            <a:extLst>
              <a:ext uri="{FF2B5EF4-FFF2-40B4-BE49-F238E27FC236}">
                <a16:creationId xmlns:a16="http://schemas.microsoft.com/office/drawing/2014/main" id="{995A5380-A095-4C66-B201-F92EC407F9DD}"/>
              </a:ext>
            </a:extLst>
          </p:cNvPr>
          <p:cNvGrpSpPr/>
          <p:nvPr/>
        </p:nvGrpSpPr>
        <p:grpSpPr>
          <a:xfrm>
            <a:off x="4422789" y="4327698"/>
            <a:ext cx="2623166" cy="1858197"/>
            <a:chOff x="4361829" y="4088931"/>
            <a:chExt cx="2623166" cy="1858197"/>
          </a:xfrm>
        </p:grpSpPr>
        <p:pic>
          <p:nvPicPr>
            <p:cNvPr id="18" name="Picture 17">
              <a:extLst>
                <a:ext uri="{FF2B5EF4-FFF2-40B4-BE49-F238E27FC236}">
                  <a16:creationId xmlns:a16="http://schemas.microsoft.com/office/drawing/2014/main" id="{3FC2FED3-30C9-4952-8776-DE67930E1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1829" y="4088931"/>
              <a:ext cx="2623166" cy="1858197"/>
            </a:xfrm>
            <a:prstGeom prst="rect">
              <a:avLst/>
            </a:prstGeom>
          </p:spPr>
        </p:pic>
        <p:sp>
          <p:nvSpPr>
            <p:cNvPr id="10" name="TextBox 9">
              <a:extLst>
                <a:ext uri="{FF2B5EF4-FFF2-40B4-BE49-F238E27FC236}">
                  <a16:creationId xmlns:a16="http://schemas.microsoft.com/office/drawing/2014/main" id="{CD5C0077-E352-41F4-B99A-704E1B94EBBC}"/>
                </a:ext>
              </a:extLst>
            </p:cNvPr>
            <p:cNvSpPr txBox="1"/>
            <p:nvPr/>
          </p:nvSpPr>
          <p:spPr>
            <a:xfrm>
              <a:off x="4608653" y="4574230"/>
              <a:ext cx="1885404" cy="830997"/>
            </a:xfrm>
            <a:prstGeom prst="rect">
              <a:avLst/>
            </a:prstGeom>
            <a:noFill/>
          </p:spPr>
          <p:txBody>
            <a:bodyPr wrap="square">
              <a:spAutoFit/>
            </a:bodyPr>
            <a:lstStyle/>
            <a:p>
              <a:pPr algn="ctr">
                <a:lnSpc>
                  <a:spcPct val="100000"/>
                </a:lnSpc>
                <a:spcBef>
                  <a:spcPct val="0"/>
                </a:spcBef>
                <a:buFontTx/>
                <a:buNone/>
              </a:pPr>
              <a:r>
                <a:rPr lang="en-GB" altLang="en-US" sz="1600" dirty="0">
                  <a:solidFill>
                    <a:schemeClr val="tx1"/>
                  </a:solidFill>
                </a:rPr>
                <a:t>What do you think of when you hear ‘our earth’?</a:t>
              </a:r>
            </a:p>
          </p:txBody>
        </p:sp>
      </p:grpSp>
    </p:spTree>
    <p:extLst>
      <p:ext uri="{BB962C8B-B14F-4D97-AF65-F5344CB8AC3E}">
        <p14:creationId xmlns:p14="http://schemas.microsoft.com/office/powerpoint/2010/main" val="10958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E587BF-BD35-4960-A9A1-950371E03434}"/>
              </a:ext>
            </a:extLst>
          </p:cNvPr>
          <p:cNvSpPr txBox="1"/>
          <p:nvPr/>
        </p:nvSpPr>
        <p:spPr>
          <a:xfrm>
            <a:off x="518985" y="5482536"/>
            <a:ext cx="7753738" cy="900246"/>
          </a:xfrm>
          <a:prstGeom prst="rect">
            <a:avLst/>
          </a:prstGeom>
          <a:noFill/>
        </p:spPr>
        <p:txBody>
          <a:bodyPr wrap="square">
            <a:spAutoFit/>
          </a:bodyPr>
          <a:lstStyle/>
          <a:p>
            <a:r>
              <a:rPr lang="en-GB" sz="1050" b="0" i="0" dirty="0">
                <a:solidFill>
                  <a:srgbClr val="000000"/>
                </a:solidFill>
                <a:effectLst/>
                <a:latin typeface="Twinkl" panose="020B0604020202020204" charset="0"/>
              </a:rPr>
              <a:t>We hope you find the information on our website and resources useful. This resource contains links to external websites. Please be aware that the inclusion of any link in this resource should not be taken as an endorsement of any kind by Twinkl of the linked website or any association with its operators. You should also be aware that we have no control over the availability of the linked pages. If the link is not working, please let us know by contacting TwinklCares and we will try to fix it although we can assume no responsibility if this is the case. We are not responsible for the content of external sites.</a:t>
            </a:r>
            <a:endParaRPr lang="en-GB" sz="1050" dirty="0">
              <a:latin typeface="Twinkl" panose="020B0604020202020204" charset="0"/>
            </a:endParaRPr>
          </a:p>
        </p:txBody>
      </p:sp>
    </p:spTree>
    <p:extLst>
      <p:ext uri="{BB962C8B-B14F-4D97-AF65-F5344CB8AC3E}">
        <p14:creationId xmlns:p14="http://schemas.microsoft.com/office/powerpoint/2010/main" val="3801032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4E2C163D-48C1-4CD7-B786-8E9B04CEBE45}"/>
              </a:ext>
            </a:extLst>
          </p:cNvPr>
          <p:cNvSpPr txBox="1"/>
          <p:nvPr/>
        </p:nvSpPr>
        <p:spPr>
          <a:xfrm>
            <a:off x="192947" y="0"/>
            <a:ext cx="1426128" cy="1006679"/>
          </a:xfrm>
          <a:prstGeom prst="rect">
            <a:avLst/>
          </a:prstGeom>
          <a:noFill/>
        </p:spPr>
        <p:txBody>
          <a:bodyPr wrap="square" rtlCol="0">
            <a:spAutoFit/>
          </a:bodyPr>
          <a:lstStyle/>
          <a:p>
            <a:endParaRPr lang="en-GB" dirty="0"/>
          </a:p>
        </p:txBody>
      </p:sp>
      <p:sp>
        <p:nvSpPr>
          <p:cNvPr id="3" name="TextBox 2">
            <a:hlinkClick r:id="rId2"/>
            <a:extLst>
              <a:ext uri="{FF2B5EF4-FFF2-40B4-BE49-F238E27FC236}">
                <a16:creationId xmlns:a16="http://schemas.microsoft.com/office/drawing/2014/main" id="{565E3B28-81F9-4667-88DD-C6C6D6087B78}"/>
              </a:ext>
            </a:extLst>
          </p:cNvPr>
          <p:cNvSpPr txBox="1"/>
          <p:nvPr/>
        </p:nvSpPr>
        <p:spPr>
          <a:xfrm>
            <a:off x="192947" y="6165908"/>
            <a:ext cx="486561" cy="496349"/>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dirty="0"/>
              <a:t>To understand what Earth Day is.</a:t>
            </a:r>
          </a:p>
          <a:p>
            <a:r>
              <a:rPr lang="en-GB" dirty="0"/>
              <a:t>To understand how climate change can affect us.</a:t>
            </a:r>
          </a:p>
          <a:p>
            <a:r>
              <a:rPr lang="en-GB" dirty="0"/>
              <a:t>To understand how we can help to ‘Restore Our Earth’.</a:t>
            </a: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Today, We Will Think about…</a:t>
            </a:r>
          </a:p>
        </p:txBody>
      </p:sp>
      <p:sp>
        <p:nvSpPr>
          <p:cNvPr id="8" name="Rectangle 7">
            <a:extLst>
              <a:ext uri="{FF2B5EF4-FFF2-40B4-BE49-F238E27FC236}">
                <a16:creationId xmlns:a16="http://schemas.microsoft.com/office/drawing/2014/main" id="{AAFD61C4-3D45-49F4-B35E-CECD8F6B3929}"/>
              </a:ext>
            </a:extLst>
          </p:cNvPr>
          <p:cNvSpPr/>
          <p:nvPr/>
        </p:nvSpPr>
        <p:spPr>
          <a:xfrm>
            <a:off x="2944350" y="1922495"/>
            <a:ext cx="5422530" cy="495108"/>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What is Earth Day?</a:t>
            </a:r>
          </a:p>
        </p:txBody>
      </p:sp>
      <p:sp>
        <p:nvSpPr>
          <p:cNvPr id="9" name="Rectangle 8">
            <a:extLst>
              <a:ext uri="{FF2B5EF4-FFF2-40B4-BE49-F238E27FC236}">
                <a16:creationId xmlns:a16="http://schemas.microsoft.com/office/drawing/2014/main" id="{5D264FC8-34D6-4C9C-8DCE-9ADF46EF426D}"/>
              </a:ext>
            </a:extLst>
          </p:cNvPr>
          <p:cNvSpPr/>
          <p:nvPr/>
        </p:nvSpPr>
        <p:spPr>
          <a:xfrm>
            <a:off x="2944349" y="2559778"/>
            <a:ext cx="5422530" cy="772107"/>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t>What is the theme for </a:t>
            </a:r>
            <a:br>
              <a:rPr lang="en-GB" dirty="0"/>
            </a:br>
            <a:r>
              <a:rPr lang="en-GB" dirty="0"/>
              <a:t>Earth Day 2021?</a:t>
            </a:r>
          </a:p>
        </p:txBody>
      </p:sp>
      <p:sp>
        <p:nvSpPr>
          <p:cNvPr id="10" name="Rectangle 9">
            <a:extLst>
              <a:ext uri="{FF2B5EF4-FFF2-40B4-BE49-F238E27FC236}">
                <a16:creationId xmlns:a16="http://schemas.microsoft.com/office/drawing/2014/main" id="{F4010BAC-7D6D-4014-9147-9B10C8977A91}"/>
              </a:ext>
            </a:extLst>
          </p:cNvPr>
          <p:cNvSpPr/>
          <p:nvPr/>
        </p:nvSpPr>
        <p:spPr>
          <a:xfrm>
            <a:off x="2944349" y="3451251"/>
            <a:ext cx="5422530" cy="772107"/>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t>How does climate change </a:t>
            </a:r>
            <a:br>
              <a:rPr lang="en-GB" dirty="0"/>
            </a:br>
            <a:r>
              <a:rPr lang="en-GB" dirty="0"/>
              <a:t>affect us?</a:t>
            </a:r>
          </a:p>
        </p:txBody>
      </p:sp>
      <p:sp>
        <p:nvSpPr>
          <p:cNvPr id="11" name="Rectangle 10">
            <a:extLst>
              <a:ext uri="{FF2B5EF4-FFF2-40B4-BE49-F238E27FC236}">
                <a16:creationId xmlns:a16="http://schemas.microsoft.com/office/drawing/2014/main" id="{46E3A27E-180E-47D6-AFD9-822297254A93}"/>
              </a:ext>
            </a:extLst>
          </p:cNvPr>
          <p:cNvSpPr/>
          <p:nvPr/>
        </p:nvSpPr>
        <p:spPr>
          <a:xfrm>
            <a:off x="2944349" y="4365533"/>
            <a:ext cx="5422530" cy="495108"/>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t>   How can our earth be restored? </a:t>
            </a:r>
          </a:p>
        </p:txBody>
      </p:sp>
      <p:sp>
        <p:nvSpPr>
          <p:cNvPr id="12" name="Rectangle 11">
            <a:extLst>
              <a:ext uri="{FF2B5EF4-FFF2-40B4-BE49-F238E27FC236}">
                <a16:creationId xmlns:a16="http://schemas.microsoft.com/office/drawing/2014/main" id="{AE72F63C-BE85-4EEF-9760-816E8F42E747}"/>
              </a:ext>
            </a:extLst>
          </p:cNvPr>
          <p:cNvSpPr/>
          <p:nvPr/>
        </p:nvSpPr>
        <p:spPr>
          <a:xfrm>
            <a:off x="2566844" y="4990337"/>
            <a:ext cx="5800035" cy="495108"/>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t>What can you do to help?</a:t>
            </a:r>
          </a:p>
        </p:txBody>
      </p:sp>
      <p:sp>
        <p:nvSpPr>
          <p:cNvPr id="13" name="Rectangle 12">
            <a:extLst>
              <a:ext uri="{FF2B5EF4-FFF2-40B4-BE49-F238E27FC236}">
                <a16:creationId xmlns:a16="http://schemas.microsoft.com/office/drawing/2014/main" id="{1AAD547C-7BF6-4BF6-A65D-6BDEB43B1A1F}"/>
              </a:ext>
            </a:extLst>
          </p:cNvPr>
          <p:cNvSpPr/>
          <p:nvPr/>
        </p:nvSpPr>
        <p:spPr>
          <a:xfrm>
            <a:off x="2566844" y="5615141"/>
            <a:ext cx="5800035" cy="495108"/>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t>Reflection</a:t>
            </a:r>
          </a:p>
        </p:txBody>
      </p:sp>
      <p:pic>
        <p:nvPicPr>
          <p:cNvPr id="4" name="Picture 3">
            <a:extLst>
              <a:ext uri="{FF2B5EF4-FFF2-40B4-BE49-F238E27FC236}">
                <a16:creationId xmlns:a16="http://schemas.microsoft.com/office/drawing/2014/main" id="{2DC68648-59DD-4807-B3BD-00C171DABE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042" y="1343039"/>
            <a:ext cx="4054416" cy="4854306"/>
          </a:xfrm>
          <a:prstGeom prst="rect">
            <a:avLst/>
          </a:prstGeom>
        </p:spPr>
      </p:pic>
      <p:pic>
        <p:nvPicPr>
          <p:cNvPr id="16" name="Picture 15">
            <a:extLst>
              <a:ext uri="{FF2B5EF4-FFF2-40B4-BE49-F238E27FC236}">
                <a16:creationId xmlns:a16="http://schemas.microsoft.com/office/drawing/2014/main" id="{8591BB80-81E7-434C-9FA2-905BFE557F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036" y="5766498"/>
            <a:ext cx="384205" cy="408744"/>
          </a:xfrm>
          <a:prstGeom prst="rect">
            <a:avLst/>
          </a:prstGeom>
        </p:spPr>
      </p:pic>
      <p:pic>
        <p:nvPicPr>
          <p:cNvPr id="14" name="Picture 13">
            <a:extLst>
              <a:ext uri="{FF2B5EF4-FFF2-40B4-BE49-F238E27FC236}">
                <a16:creationId xmlns:a16="http://schemas.microsoft.com/office/drawing/2014/main" id="{1F262C11-10CA-495D-BB9A-5DCB564E9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9005" y="1669172"/>
            <a:ext cx="544043" cy="364472"/>
          </a:xfrm>
          <a:prstGeom prst="rect">
            <a:avLst/>
          </a:prstGeom>
        </p:spPr>
      </p:pic>
      <p:pic>
        <p:nvPicPr>
          <p:cNvPr id="15" name="Picture 14">
            <a:extLst>
              <a:ext uri="{FF2B5EF4-FFF2-40B4-BE49-F238E27FC236}">
                <a16:creationId xmlns:a16="http://schemas.microsoft.com/office/drawing/2014/main" id="{BF76A673-5283-4FDE-A351-978F52BF5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234" y="3959215"/>
            <a:ext cx="381950" cy="264143"/>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B5C968D-431A-46E5-BC5F-E5CE66A7D7EA}"/>
              </a:ext>
            </a:extLst>
          </p:cNvPr>
          <p:cNvSpPr txBox="1"/>
          <p:nvPr/>
        </p:nvSpPr>
        <p:spPr>
          <a:xfrm>
            <a:off x="645953" y="2923609"/>
            <a:ext cx="5267167" cy="923330"/>
          </a:xfrm>
          <a:prstGeom prst="rect">
            <a:avLst/>
          </a:prstGeom>
          <a:solidFill>
            <a:srgbClr val="F1884C"/>
          </a:solidFill>
        </p:spPr>
        <p:txBody>
          <a:bodyPr wrap="square">
            <a:spAutoFit/>
          </a:bodyPr>
          <a:lstStyle/>
          <a:p>
            <a:pPr>
              <a:spcBef>
                <a:spcPct val="0"/>
              </a:spcBef>
            </a:pPr>
            <a:r>
              <a:rPr lang="en-GB" altLang="en-US" dirty="0">
                <a:solidFill>
                  <a:schemeClr val="bg1"/>
                </a:solidFill>
              </a:rPr>
              <a:t>1970 was the first year Earth Day was held and since then, people have shown their support for the environment by becoming involved.</a:t>
            </a:r>
          </a:p>
        </p:txBody>
      </p:sp>
      <p:sp>
        <p:nvSpPr>
          <p:cNvPr id="4" name="Title 20">
            <a:extLst>
              <a:ext uri="{FF2B5EF4-FFF2-40B4-BE49-F238E27FC236}">
                <a16:creationId xmlns:a16="http://schemas.microsoft.com/office/drawing/2014/main" id="{D81BF8C9-220F-462F-A1A5-62BEFCFE71FF}"/>
              </a:ext>
            </a:extLst>
          </p:cNvPr>
          <p:cNvSpPr>
            <a:spLocks noGrp="1"/>
          </p:cNvSpPr>
          <p:nvPr>
            <p:ph type="title"/>
          </p:nvPr>
        </p:nvSpPr>
        <p:spPr>
          <a:xfrm>
            <a:off x="457198" y="478895"/>
            <a:ext cx="8220075" cy="994306"/>
          </a:xfrm>
        </p:spPr>
        <p:txBody>
          <a:bodyPr/>
          <a:lstStyle/>
          <a:p>
            <a:r>
              <a:rPr lang="en-GB" sz="3600" dirty="0">
                <a:solidFill>
                  <a:schemeClr val="tx1"/>
                </a:solidFill>
                <a:latin typeface="+mn-lt"/>
              </a:rPr>
              <a:t>What Is Earth Day?</a:t>
            </a:r>
          </a:p>
        </p:txBody>
      </p:sp>
      <p:grpSp>
        <p:nvGrpSpPr>
          <p:cNvPr id="14" name="Group 13">
            <a:extLst>
              <a:ext uri="{FF2B5EF4-FFF2-40B4-BE49-F238E27FC236}">
                <a16:creationId xmlns:a16="http://schemas.microsoft.com/office/drawing/2014/main" id="{39EDCF94-9000-4FF4-8DA9-A11AF7CDE271}"/>
              </a:ext>
            </a:extLst>
          </p:cNvPr>
          <p:cNvGrpSpPr/>
          <p:nvPr/>
        </p:nvGrpSpPr>
        <p:grpSpPr>
          <a:xfrm>
            <a:off x="645953" y="5368431"/>
            <a:ext cx="7877262" cy="830347"/>
            <a:chOff x="645953" y="5481645"/>
            <a:chExt cx="7877262" cy="830347"/>
          </a:xfrm>
        </p:grpSpPr>
        <p:sp>
          <p:nvSpPr>
            <p:cNvPr id="12" name="Rectangle 11">
              <a:extLst>
                <a:ext uri="{FF2B5EF4-FFF2-40B4-BE49-F238E27FC236}">
                  <a16:creationId xmlns:a16="http://schemas.microsoft.com/office/drawing/2014/main" id="{CF9F34EF-587D-44A4-8D06-82D7ECD4E935}"/>
                </a:ext>
              </a:extLst>
            </p:cNvPr>
            <p:cNvSpPr/>
            <p:nvPr/>
          </p:nvSpPr>
          <p:spPr>
            <a:xfrm>
              <a:off x="645953" y="5481645"/>
              <a:ext cx="7877262" cy="830347"/>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B8C4C72-B307-4C4F-A5E0-38A010BDE2CF}"/>
                </a:ext>
              </a:extLst>
            </p:cNvPr>
            <p:cNvSpPr txBox="1"/>
            <p:nvPr/>
          </p:nvSpPr>
          <p:spPr>
            <a:xfrm>
              <a:off x="869606" y="5563692"/>
              <a:ext cx="7548530" cy="646331"/>
            </a:xfrm>
            <a:prstGeom prst="rect">
              <a:avLst/>
            </a:prstGeom>
            <a:noFill/>
          </p:spPr>
          <p:txBody>
            <a:bodyPr wrap="square" rtlCol="0">
              <a:spAutoFit/>
            </a:bodyPr>
            <a:lstStyle/>
            <a:p>
              <a:r>
                <a:rPr lang="en-GB" dirty="0">
                  <a:solidFill>
                    <a:schemeClr val="bg1"/>
                  </a:solidFill>
                </a:rPr>
                <a:t>This year will be the 51</a:t>
              </a:r>
              <a:r>
                <a:rPr lang="en-GB" baseline="30000" dirty="0">
                  <a:solidFill>
                    <a:schemeClr val="bg1"/>
                  </a:solidFill>
                </a:rPr>
                <a:t>st</a:t>
              </a:r>
              <a:r>
                <a:rPr lang="en-GB" dirty="0">
                  <a:solidFill>
                    <a:schemeClr val="bg1"/>
                  </a:solidFill>
                </a:rPr>
                <a:t> Earth Day. A three day event is being held from 20</a:t>
              </a:r>
              <a:r>
                <a:rPr lang="en-GB" baseline="30000" dirty="0">
                  <a:solidFill>
                    <a:schemeClr val="bg1"/>
                  </a:solidFill>
                </a:rPr>
                <a:t>th</a:t>
              </a:r>
              <a:r>
                <a:rPr lang="en-GB" dirty="0">
                  <a:solidFill>
                    <a:schemeClr val="bg1"/>
                  </a:solidFill>
                </a:rPr>
                <a:t> April, focusing on climate action, finishing on Earth Day.</a:t>
              </a:r>
            </a:p>
          </p:txBody>
        </p:sp>
      </p:grpSp>
      <p:pic>
        <p:nvPicPr>
          <p:cNvPr id="8" name="Picture 7">
            <a:extLst>
              <a:ext uri="{FF2B5EF4-FFF2-40B4-BE49-F238E27FC236}">
                <a16:creationId xmlns:a16="http://schemas.microsoft.com/office/drawing/2014/main" id="{F7BC81E3-47DF-4232-B3CC-D270CEB0DA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904" y="2146573"/>
            <a:ext cx="2779232" cy="2780390"/>
          </a:xfrm>
          <a:prstGeom prst="rect">
            <a:avLst/>
          </a:prstGeom>
        </p:spPr>
      </p:pic>
      <p:sp>
        <p:nvSpPr>
          <p:cNvPr id="15" name="TextBox 14">
            <a:extLst>
              <a:ext uri="{FF2B5EF4-FFF2-40B4-BE49-F238E27FC236}">
                <a16:creationId xmlns:a16="http://schemas.microsoft.com/office/drawing/2014/main" id="{89BF3D9C-A287-4C99-BA5F-493A3E0DC94E}"/>
              </a:ext>
            </a:extLst>
          </p:cNvPr>
          <p:cNvSpPr txBox="1"/>
          <p:nvPr/>
        </p:nvSpPr>
        <p:spPr>
          <a:xfrm>
            <a:off x="678452" y="2045054"/>
            <a:ext cx="4929870" cy="646331"/>
          </a:xfrm>
          <a:prstGeom prst="rect">
            <a:avLst/>
          </a:prstGeom>
          <a:noFill/>
        </p:spPr>
        <p:txBody>
          <a:bodyPr wrap="square">
            <a:spAutoFit/>
          </a:bodyPr>
          <a:lstStyle/>
          <a:p>
            <a:pPr>
              <a:spcBef>
                <a:spcPct val="0"/>
              </a:spcBef>
            </a:pPr>
            <a:r>
              <a:rPr lang="en-GB" altLang="en-US" dirty="0">
                <a:solidFill>
                  <a:schemeClr val="tx1"/>
                </a:solidFill>
              </a:rPr>
              <a:t>Earth Day is an event which takes place every year on 22</a:t>
            </a:r>
            <a:r>
              <a:rPr lang="en-GB" altLang="en-US" baseline="30000" dirty="0">
                <a:solidFill>
                  <a:schemeClr val="tx1"/>
                </a:solidFill>
              </a:rPr>
              <a:t>nd</a:t>
            </a:r>
            <a:r>
              <a:rPr lang="en-GB" altLang="en-US" dirty="0">
                <a:solidFill>
                  <a:schemeClr val="tx1"/>
                </a:solidFill>
              </a:rPr>
              <a:t> April.</a:t>
            </a:r>
          </a:p>
        </p:txBody>
      </p:sp>
      <p:sp>
        <p:nvSpPr>
          <p:cNvPr id="17" name="TextBox 16">
            <a:extLst>
              <a:ext uri="{FF2B5EF4-FFF2-40B4-BE49-F238E27FC236}">
                <a16:creationId xmlns:a16="http://schemas.microsoft.com/office/drawing/2014/main" id="{2E459F36-AD4B-4156-8E1C-F2C9E82C5D25}"/>
              </a:ext>
            </a:extLst>
          </p:cNvPr>
          <p:cNvSpPr txBox="1"/>
          <p:nvPr/>
        </p:nvSpPr>
        <p:spPr>
          <a:xfrm>
            <a:off x="667621" y="4188433"/>
            <a:ext cx="5482044" cy="923330"/>
          </a:xfrm>
          <a:prstGeom prst="rect">
            <a:avLst/>
          </a:prstGeom>
          <a:noFill/>
        </p:spPr>
        <p:txBody>
          <a:bodyPr wrap="square">
            <a:spAutoFit/>
          </a:bodyPr>
          <a:lstStyle/>
          <a:p>
            <a:pPr>
              <a:spcBef>
                <a:spcPct val="0"/>
              </a:spcBef>
            </a:pPr>
            <a:r>
              <a:rPr lang="en-GB" altLang="en-US" dirty="0">
                <a:solidFill>
                  <a:schemeClr val="tx1"/>
                </a:solidFill>
              </a:rPr>
              <a:t>On this day, awareness of how we can look after our planet is raised and people are encouraged to protect the earth by attending events.</a:t>
            </a:r>
          </a:p>
        </p:txBody>
      </p:sp>
    </p:spTree>
    <p:extLst>
      <p:ext uri="{BB962C8B-B14F-4D97-AF65-F5344CB8AC3E}">
        <p14:creationId xmlns:p14="http://schemas.microsoft.com/office/powerpoint/2010/main" val="338899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2528DF-EC80-4A08-A117-B85B59102CE3}"/>
              </a:ext>
            </a:extLst>
          </p:cNvPr>
          <p:cNvSpPr/>
          <p:nvPr/>
        </p:nvSpPr>
        <p:spPr>
          <a:xfrm>
            <a:off x="1804866" y="1685019"/>
            <a:ext cx="5524727" cy="1049106"/>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bg1"/>
                </a:solidFill>
              </a:rPr>
              <a:t>What do you know about climate change?</a:t>
            </a:r>
            <a:br>
              <a:rPr lang="en-GB" altLang="en-US" dirty="0">
                <a:solidFill>
                  <a:schemeClr val="bg1"/>
                </a:solidFill>
              </a:rPr>
            </a:br>
            <a:endParaRPr lang="en-GB" altLang="en-US" dirty="0">
              <a:solidFill>
                <a:schemeClr val="bg1"/>
              </a:solidFill>
            </a:endParaRPr>
          </a:p>
          <a:p>
            <a:pPr algn="ctr">
              <a:lnSpc>
                <a:spcPct val="100000"/>
              </a:lnSpc>
              <a:spcBef>
                <a:spcPct val="0"/>
              </a:spcBef>
            </a:pPr>
            <a:r>
              <a:rPr lang="en-GB" altLang="en-US" dirty="0">
                <a:solidFill>
                  <a:schemeClr val="bg1"/>
                </a:solidFill>
              </a:rPr>
              <a:t>Why do you think Earth Day is important?</a:t>
            </a:r>
          </a:p>
        </p:txBody>
      </p:sp>
      <p:sp>
        <p:nvSpPr>
          <p:cNvPr id="4" name="Title 20">
            <a:extLst>
              <a:ext uri="{FF2B5EF4-FFF2-40B4-BE49-F238E27FC236}">
                <a16:creationId xmlns:a16="http://schemas.microsoft.com/office/drawing/2014/main" id="{1ED88713-B3F8-4DD3-A24E-46C75D22A50A}"/>
              </a:ext>
            </a:extLst>
          </p:cNvPr>
          <p:cNvSpPr>
            <a:spLocks noGrp="1"/>
          </p:cNvSpPr>
          <p:nvPr>
            <p:ph type="title"/>
          </p:nvPr>
        </p:nvSpPr>
        <p:spPr>
          <a:xfrm>
            <a:off x="457198" y="478895"/>
            <a:ext cx="8220075" cy="994306"/>
          </a:xfrm>
        </p:spPr>
        <p:txBody>
          <a:bodyPr/>
          <a:lstStyle/>
          <a:p>
            <a:pPr algn="ctr"/>
            <a:r>
              <a:rPr lang="en-GB" altLang="en-US" sz="3600" dirty="0">
                <a:solidFill>
                  <a:schemeClr val="tx1"/>
                </a:solidFill>
              </a:rPr>
              <a:t>Why Is Earth Day Important?</a:t>
            </a:r>
            <a:endParaRPr lang="en-GB" sz="3600" dirty="0">
              <a:solidFill>
                <a:schemeClr val="tx1"/>
              </a:solidFill>
              <a:latin typeface="+mn-lt"/>
            </a:endParaRPr>
          </a:p>
        </p:txBody>
      </p:sp>
      <p:sp>
        <p:nvSpPr>
          <p:cNvPr id="6" name="TextBox 5">
            <a:extLst>
              <a:ext uri="{FF2B5EF4-FFF2-40B4-BE49-F238E27FC236}">
                <a16:creationId xmlns:a16="http://schemas.microsoft.com/office/drawing/2014/main" id="{2A7B37E4-7842-4FB7-88C6-51C32991B6E3}"/>
              </a:ext>
            </a:extLst>
          </p:cNvPr>
          <p:cNvSpPr txBox="1"/>
          <p:nvPr/>
        </p:nvSpPr>
        <p:spPr>
          <a:xfrm>
            <a:off x="897820" y="2840967"/>
            <a:ext cx="4462745" cy="3416320"/>
          </a:xfrm>
          <a:prstGeom prst="rect">
            <a:avLst/>
          </a:prstGeom>
          <a:noFill/>
        </p:spPr>
        <p:txBody>
          <a:bodyPr wrap="square" rtlCol="0">
            <a:spAutoFit/>
          </a:bodyPr>
          <a:lstStyle/>
          <a:p>
            <a:r>
              <a:rPr lang="en-GB" dirty="0"/>
              <a:t>While there have always been natural changes to the earth’s climate, human activity is causing the temperature to rise to a dangerous and unsustainable level – this is climate change. This means that ecosystems and species cannot continue to thrive. </a:t>
            </a:r>
          </a:p>
          <a:p>
            <a:endParaRPr lang="en-GB" dirty="0"/>
          </a:p>
          <a:p>
            <a:r>
              <a:rPr lang="en-GB" dirty="0"/>
              <a:t>Earth Day encourages us to look after our planet and reminds us that we need to make changes to our lifestyle if we want to protect our planet and our futures. </a:t>
            </a:r>
          </a:p>
        </p:txBody>
      </p:sp>
      <p:pic>
        <p:nvPicPr>
          <p:cNvPr id="13" name="Picture 12">
            <a:extLst>
              <a:ext uri="{FF2B5EF4-FFF2-40B4-BE49-F238E27FC236}">
                <a16:creationId xmlns:a16="http://schemas.microsoft.com/office/drawing/2014/main" id="{F38A7E59-6AC4-451C-A629-E704F5484D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7370" y="1432249"/>
            <a:ext cx="1709960" cy="2185332"/>
          </a:xfrm>
          <a:prstGeom prst="rect">
            <a:avLst/>
          </a:prstGeom>
        </p:spPr>
      </p:pic>
      <p:sp>
        <p:nvSpPr>
          <p:cNvPr id="5" name="Rectangle 4">
            <a:extLst>
              <a:ext uri="{FF2B5EF4-FFF2-40B4-BE49-F238E27FC236}">
                <a16:creationId xmlns:a16="http://schemas.microsoft.com/office/drawing/2014/main" id="{EAA87FB1-2561-4381-8E0C-077F807B90EE}"/>
              </a:ext>
            </a:extLst>
          </p:cNvPr>
          <p:cNvSpPr/>
          <p:nvPr/>
        </p:nvSpPr>
        <p:spPr>
          <a:xfrm>
            <a:off x="5463953" y="3430809"/>
            <a:ext cx="2952153" cy="1880103"/>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lnSpc>
                <a:spcPct val="100000"/>
              </a:lnSpc>
              <a:spcBef>
                <a:spcPct val="0"/>
              </a:spcBef>
              <a:buFontTx/>
              <a:buNone/>
            </a:pPr>
            <a:r>
              <a:rPr lang="en-GB" altLang="en-US" b="1" dirty="0">
                <a:solidFill>
                  <a:schemeClr val="bg1"/>
                </a:solidFill>
              </a:rPr>
              <a:t>Did You Know…?</a:t>
            </a:r>
          </a:p>
          <a:p>
            <a:pPr algn="ctr">
              <a:lnSpc>
                <a:spcPct val="100000"/>
              </a:lnSpc>
              <a:spcBef>
                <a:spcPct val="0"/>
              </a:spcBef>
              <a:buFontTx/>
              <a:buNone/>
            </a:pPr>
            <a:r>
              <a:rPr lang="en-GB" dirty="0"/>
              <a:t>If we don’t take action on climate change, we could lose almost 50% of species from the world’s most important natural areas.</a:t>
            </a:r>
            <a:endParaRPr lang="en-GB" altLang="en-US" dirty="0">
              <a:solidFill>
                <a:schemeClr val="bg1"/>
              </a:solidFill>
            </a:endParaRPr>
          </a:p>
        </p:txBody>
      </p:sp>
    </p:spTree>
    <p:extLst>
      <p:ext uri="{BB962C8B-B14F-4D97-AF65-F5344CB8AC3E}">
        <p14:creationId xmlns:p14="http://schemas.microsoft.com/office/powerpoint/2010/main" val="241956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a:extLst>
              <a:ext uri="{FF2B5EF4-FFF2-40B4-BE49-F238E27FC236}">
                <a16:creationId xmlns:a16="http://schemas.microsoft.com/office/drawing/2014/main" id="{1ED88713-B3F8-4DD3-A24E-46C75D22A50A}"/>
              </a:ext>
            </a:extLst>
          </p:cNvPr>
          <p:cNvSpPr>
            <a:spLocks noGrp="1"/>
          </p:cNvSpPr>
          <p:nvPr>
            <p:ph type="title"/>
          </p:nvPr>
        </p:nvSpPr>
        <p:spPr>
          <a:xfrm>
            <a:off x="411060" y="537618"/>
            <a:ext cx="8266213" cy="994306"/>
          </a:xfrm>
        </p:spPr>
        <p:txBody>
          <a:bodyPr/>
          <a:lstStyle/>
          <a:p>
            <a:pPr algn="ctr"/>
            <a:r>
              <a:rPr lang="en-GB" altLang="en-US" sz="3200" dirty="0">
                <a:solidFill>
                  <a:schemeClr val="tx1"/>
                </a:solidFill>
              </a:rPr>
              <a:t>What Is the Theme for Earth Day 2021?</a:t>
            </a:r>
            <a:endParaRPr lang="en-GB" sz="3200" dirty="0">
              <a:solidFill>
                <a:schemeClr val="tx1"/>
              </a:solidFill>
              <a:latin typeface="+mn-lt"/>
            </a:endParaRPr>
          </a:p>
        </p:txBody>
      </p:sp>
      <p:sp>
        <p:nvSpPr>
          <p:cNvPr id="15" name="Rectangle 14">
            <a:extLst>
              <a:ext uri="{FF2B5EF4-FFF2-40B4-BE49-F238E27FC236}">
                <a16:creationId xmlns:a16="http://schemas.microsoft.com/office/drawing/2014/main" id="{A048FCC6-EDDA-4658-AE00-FAB0F12D825F}"/>
              </a:ext>
            </a:extLst>
          </p:cNvPr>
          <p:cNvSpPr/>
          <p:nvPr/>
        </p:nvSpPr>
        <p:spPr>
          <a:xfrm>
            <a:off x="1855969" y="1431577"/>
            <a:ext cx="5422530" cy="495108"/>
          </a:xfrm>
          <a:prstGeom prst="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Restore Our Earth</a:t>
            </a:r>
          </a:p>
        </p:txBody>
      </p:sp>
      <p:sp>
        <p:nvSpPr>
          <p:cNvPr id="16" name="TextBox 15">
            <a:extLst>
              <a:ext uri="{FF2B5EF4-FFF2-40B4-BE49-F238E27FC236}">
                <a16:creationId xmlns:a16="http://schemas.microsoft.com/office/drawing/2014/main" id="{1AA3DFBE-E47A-48E3-A68D-5EF22E61010C}"/>
              </a:ext>
            </a:extLst>
          </p:cNvPr>
          <p:cNvSpPr txBox="1"/>
          <p:nvPr/>
        </p:nvSpPr>
        <p:spPr>
          <a:xfrm>
            <a:off x="1727342" y="2102717"/>
            <a:ext cx="5993935" cy="646331"/>
          </a:xfrm>
          <a:prstGeom prst="rect">
            <a:avLst/>
          </a:prstGeom>
          <a:noFill/>
        </p:spPr>
        <p:txBody>
          <a:bodyPr wrap="square">
            <a:spAutoFit/>
          </a:bodyPr>
          <a:lstStyle/>
          <a:p>
            <a:pPr>
              <a:spcBef>
                <a:spcPct val="0"/>
              </a:spcBef>
              <a:defRPr/>
            </a:pPr>
            <a:r>
              <a:rPr lang="en-GB" altLang="en-US" dirty="0">
                <a:solidFill>
                  <a:schemeClr val="tx1"/>
                </a:solidFill>
                <a:cs typeface="Arial" panose="020B0604020202020204" pitchFamily="34" charset="0"/>
              </a:rPr>
              <a:t>The aim for this year is to think about ways that we can restore the world’s ecosystems using green technologies.</a:t>
            </a:r>
          </a:p>
        </p:txBody>
      </p:sp>
      <p:sp>
        <p:nvSpPr>
          <p:cNvPr id="18" name="TextBox 17">
            <a:extLst>
              <a:ext uri="{FF2B5EF4-FFF2-40B4-BE49-F238E27FC236}">
                <a16:creationId xmlns:a16="http://schemas.microsoft.com/office/drawing/2014/main" id="{B2E4C7D7-7FDB-4528-9163-8F8AD49FD6F1}"/>
              </a:ext>
            </a:extLst>
          </p:cNvPr>
          <p:cNvSpPr txBox="1"/>
          <p:nvPr/>
        </p:nvSpPr>
        <p:spPr>
          <a:xfrm>
            <a:off x="630130" y="4474870"/>
            <a:ext cx="3723756" cy="1477328"/>
          </a:xfrm>
          <a:prstGeom prst="rect">
            <a:avLst/>
          </a:prstGeom>
          <a:solidFill>
            <a:srgbClr val="F1884C"/>
          </a:solidFill>
        </p:spPr>
        <p:txBody>
          <a:bodyPr wrap="square">
            <a:spAutoFit/>
          </a:bodyPr>
          <a:lstStyle/>
          <a:p>
            <a:pPr>
              <a:spcBef>
                <a:spcPct val="0"/>
              </a:spcBef>
              <a:defRPr/>
            </a:pPr>
            <a:r>
              <a:rPr lang="en-GB" altLang="en-US" dirty="0">
                <a:solidFill>
                  <a:schemeClr val="bg1"/>
                </a:solidFill>
                <a:cs typeface="Arial" panose="020B0604020202020204" pitchFamily="34" charset="0"/>
              </a:rPr>
              <a:t>Due to social distancing this year, a live digital event is being run from 20</a:t>
            </a:r>
            <a:r>
              <a:rPr lang="en-GB" altLang="en-US" baseline="30000" dirty="0">
                <a:solidFill>
                  <a:schemeClr val="bg1"/>
                </a:solidFill>
                <a:cs typeface="Arial" panose="020B0604020202020204" pitchFamily="34" charset="0"/>
              </a:rPr>
              <a:t>th</a:t>
            </a:r>
            <a:r>
              <a:rPr lang="en-GB" altLang="en-US" dirty="0">
                <a:solidFill>
                  <a:schemeClr val="bg1"/>
                </a:solidFill>
                <a:cs typeface="Arial" panose="020B0604020202020204" pitchFamily="34" charset="0"/>
              </a:rPr>
              <a:t> - 22</a:t>
            </a:r>
            <a:r>
              <a:rPr lang="en-GB" altLang="en-US" baseline="30000" dirty="0">
                <a:solidFill>
                  <a:schemeClr val="bg1"/>
                </a:solidFill>
                <a:cs typeface="Arial" panose="020B0604020202020204" pitchFamily="34" charset="0"/>
              </a:rPr>
              <a:t>nd</a:t>
            </a:r>
            <a:r>
              <a:rPr lang="en-GB" altLang="en-US" dirty="0">
                <a:solidFill>
                  <a:schemeClr val="bg1"/>
                </a:solidFill>
                <a:cs typeface="Arial" panose="020B0604020202020204" pitchFamily="34" charset="0"/>
              </a:rPr>
              <a:t> April and will include workshops, performances and discussions.</a:t>
            </a:r>
          </a:p>
        </p:txBody>
      </p:sp>
      <p:sp>
        <p:nvSpPr>
          <p:cNvPr id="20" name="TextBox 19">
            <a:extLst>
              <a:ext uri="{FF2B5EF4-FFF2-40B4-BE49-F238E27FC236}">
                <a16:creationId xmlns:a16="http://schemas.microsoft.com/office/drawing/2014/main" id="{4C493B11-41F5-4AB5-B4D1-A8639BF6709F}"/>
              </a:ext>
            </a:extLst>
          </p:cNvPr>
          <p:cNvSpPr txBox="1"/>
          <p:nvPr/>
        </p:nvSpPr>
        <p:spPr>
          <a:xfrm>
            <a:off x="4442542" y="4336371"/>
            <a:ext cx="4071328" cy="1754326"/>
          </a:xfrm>
          <a:prstGeom prst="rect">
            <a:avLst/>
          </a:prstGeom>
          <a:noFill/>
        </p:spPr>
        <p:txBody>
          <a:bodyPr wrap="square">
            <a:spAutoFit/>
          </a:bodyPr>
          <a:lstStyle/>
          <a:p>
            <a:pPr>
              <a:spcBef>
                <a:spcPct val="0"/>
              </a:spcBef>
              <a:defRPr/>
            </a:pPr>
            <a:r>
              <a:rPr lang="en-GB" altLang="en-US" dirty="0">
                <a:solidFill>
                  <a:schemeClr val="tx1"/>
                </a:solidFill>
                <a:cs typeface="Arial" panose="020B0604020202020204" pitchFamily="34" charset="0"/>
              </a:rPr>
              <a:t>This doesn’t mean you can’t venture into nature though! Everyone is still being encouraged to do their part to support local communities, especially those who may be affected more than most from climate issues.</a:t>
            </a:r>
          </a:p>
        </p:txBody>
      </p:sp>
      <p:grpSp>
        <p:nvGrpSpPr>
          <p:cNvPr id="37" name="Group 36">
            <a:extLst>
              <a:ext uri="{FF2B5EF4-FFF2-40B4-BE49-F238E27FC236}">
                <a16:creationId xmlns:a16="http://schemas.microsoft.com/office/drawing/2014/main" id="{B86E8325-08D4-4B86-94C5-6F284D844821}"/>
              </a:ext>
            </a:extLst>
          </p:cNvPr>
          <p:cNvGrpSpPr/>
          <p:nvPr/>
        </p:nvGrpSpPr>
        <p:grpSpPr>
          <a:xfrm>
            <a:off x="5923167" y="3047069"/>
            <a:ext cx="915959" cy="915959"/>
            <a:chOff x="7552960" y="5333195"/>
            <a:chExt cx="915959" cy="915959"/>
          </a:xfrm>
        </p:grpSpPr>
        <p:sp>
          <p:nvSpPr>
            <p:cNvPr id="30" name="Oval 29">
              <a:extLst>
                <a:ext uri="{FF2B5EF4-FFF2-40B4-BE49-F238E27FC236}">
                  <a16:creationId xmlns:a16="http://schemas.microsoft.com/office/drawing/2014/main" id="{CBEE1EEC-D1DE-4644-A0C7-659D1A561F2B}"/>
                </a:ext>
              </a:extLst>
            </p:cNvPr>
            <p:cNvSpPr/>
            <p:nvPr/>
          </p:nvSpPr>
          <p:spPr>
            <a:xfrm>
              <a:off x="7552960" y="5333195"/>
              <a:ext cx="915959" cy="915959"/>
            </a:xfrm>
            <a:prstGeom prst="ellipse">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a:extLst>
                <a:ext uri="{FF2B5EF4-FFF2-40B4-BE49-F238E27FC236}">
                  <a16:creationId xmlns:a16="http://schemas.microsoft.com/office/drawing/2014/main" id="{3E04210C-EA15-4F8C-9218-36154A2008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0227" y="5469916"/>
              <a:ext cx="701424" cy="682826"/>
            </a:xfrm>
            <a:prstGeom prst="rect">
              <a:avLst/>
            </a:prstGeom>
          </p:spPr>
        </p:pic>
      </p:grpSp>
      <p:grpSp>
        <p:nvGrpSpPr>
          <p:cNvPr id="35" name="Group 34">
            <a:extLst>
              <a:ext uri="{FF2B5EF4-FFF2-40B4-BE49-F238E27FC236}">
                <a16:creationId xmlns:a16="http://schemas.microsoft.com/office/drawing/2014/main" id="{2E0DC6EF-96F6-467B-B9C5-98EA45BF11C0}"/>
              </a:ext>
            </a:extLst>
          </p:cNvPr>
          <p:cNvGrpSpPr/>
          <p:nvPr/>
        </p:nvGrpSpPr>
        <p:grpSpPr>
          <a:xfrm>
            <a:off x="3525453" y="3047070"/>
            <a:ext cx="915959" cy="915959"/>
            <a:chOff x="4924098" y="2211055"/>
            <a:chExt cx="915959" cy="915959"/>
          </a:xfrm>
        </p:grpSpPr>
        <p:sp>
          <p:nvSpPr>
            <p:cNvPr id="29" name="Oval 28">
              <a:extLst>
                <a:ext uri="{FF2B5EF4-FFF2-40B4-BE49-F238E27FC236}">
                  <a16:creationId xmlns:a16="http://schemas.microsoft.com/office/drawing/2014/main" id="{22B444E8-CE4B-48B9-BB1B-F30D676481EC}"/>
                </a:ext>
              </a:extLst>
            </p:cNvPr>
            <p:cNvSpPr/>
            <p:nvPr/>
          </p:nvSpPr>
          <p:spPr>
            <a:xfrm>
              <a:off x="4924098" y="2211055"/>
              <a:ext cx="915959" cy="915959"/>
            </a:xfrm>
            <a:prstGeom prst="ellipse">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F60658E-7EEA-42B7-A923-B9707BBCA130}"/>
                </a:ext>
              </a:extLst>
            </p:cNvPr>
            <p:cNvPicPr>
              <a:picLocks noChangeAspect="1"/>
            </p:cNvPicPr>
            <p:nvPr/>
          </p:nvPicPr>
          <p:blipFill>
            <a:blip r:embed="rId3"/>
            <a:stretch>
              <a:fillRect/>
            </a:stretch>
          </p:blipFill>
          <p:spPr>
            <a:xfrm>
              <a:off x="5069249" y="2330367"/>
              <a:ext cx="595912" cy="718543"/>
            </a:xfrm>
            <a:prstGeom prst="rect">
              <a:avLst/>
            </a:prstGeom>
          </p:spPr>
        </p:pic>
      </p:grpSp>
      <p:grpSp>
        <p:nvGrpSpPr>
          <p:cNvPr id="34" name="Group 33">
            <a:extLst>
              <a:ext uri="{FF2B5EF4-FFF2-40B4-BE49-F238E27FC236}">
                <a16:creationId xmlns:a16="http://schemas.microsoft.com/office/drawing/2014/main" id="{9E4CE82B-EDA2-4CF7-862E-C82F0C2DF229}"/>
              </a:ext>
            </a:extLst>
          </p:cNvPr>
          <p:cNvGrpSpPr/>
          <p:nvPr/>
        </p:nvGrpSpPr>
        <p:grpSpPr>
          <a:xfrm>
            <a:off x="2306183" y="2804431"/>
            <a:ext cx="1087280" cy="1503503"/>
            <a:chOff x="7636097" y="1760526"/>
            <a:chExt cx="1087280" cy="1503503"/>
          </a:xfrm>
        </p:grpSpPr>
        <p:sp>
          <p:nvSpPr>
            <p:cNvPr id="32" name="Oval 31">
              <a:extLst>
                <a:ext uri="{FF2B5EF4-FFF2-40B4-BE49-F238E27FC236}">
                  <a16:creationId xmlns:a16="http://schemas.microsoft.com/office/drawing/2014/main" id="{12FEEFE9-8B05-43FD-A77F-4B6DC7CEE8B4}"/>
                </a:ext>
              </a:extLst>
            </p:cNvPr>
            <p:cNvSpPr/>
            <p:nvPr/>
          </p:nvSpPr>
          <p:spPr>
            <a:xfrm>
              <a:off x="7636097" y="2004392"/>
              <a:ext cx="915959" cy="915959"/>
            </a:xfrm>
            <a:prstGeom prst="ellipse">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1A23796D-BBA6-440D-8D71-6E00A42A89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0227" y="1760526"/>
              <a:ext cx="1063150" cy="1503503"/>
            </a:xfrm>
            <a:prstGeom prst="rect">
              <a:avLst/>
            </a:prstGeom>
          </p:spPr>
        </p:pic>
      </p:grpSp>
      <p:grpSp>
        <p:nvGrpSpPr>
          <p:cNvPr id="36" name="Group 35">
            <a:extLst>
              <a:ext uri="{FF2B5EF4-FFF2-40B4-BE49-F238E27FC236}">
                <a16:creationId xmlns:a16="http://schemas.microsoft.com/office/drawing/2014/main" id="{C1634C5F-49B4-4AF0-82D2-BA6B2F31DB10}"/>
              </a:ext>
            </a:extLst>
          </p:cNvPr>
          <p:cNvGrpSpPr/>
          <p:nvPr/>
        </p:nvGrpSpPr>
        <p:grpSpPr>
          <a:xfrm>
            <a:off x="4724310" y="3067673"/>
            <a:ext cx="915959" cy="915959"/>
            <a:chOff x="7489396" y="4312453"/>
            <a:chExt cx="915959" cy="915959"/>
          </a:xfrm>
        </p:grpSpPr>
        <p:sp>
          <p:nvSpPr>
            <p:cNvPr id="31" name="Oval 30">
              <a:extLst>
                <a:ext uri="{FF2B5EF4-FFF2-40B4-BE49-F238E27FC236}">
                  <a16:creationId xmlns:a16="http://schemas.microsoft.com/office/drawing/2014/main" id="{E38479D6-16B5-4B20-8331-B28A9F4C74A3}"/>
                </a:ext>
              </a:extLst>
            </p:cNvPr>
            <p:cNvSpPr/>
            <p:nvPr/>
          </p:nvSpPr>
          <p:spPr>
            <a:xfrm>
              <a:off x="7489396" y="4312453"/>
              <a:ext cx="915959" cy="915959"/>
            </a:xfrm>
            <a:prstGeom prst="ellipse">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5CDD99F5-9E9B-47C3-B0B7-DD4B596947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19"/>
            <a:stretch/>
          </p:blipFill>
          <p:spPr>
            <a:xfrm>
              <a:off x="7547772" y="4412913"/>
              <a:ext cx="801371" cy="748591"/>
            </a:xfrm>
            <a:prstGeom prst="ellipse">
              <a:avLst/>
            </a:prstGeom>
            <a:ln w="63500" cap="rnd">
              <a:noFill/>
            </a:ln>
            <a:effectLst>
              <a:outerShdw blurRad="381000" dist="292100" dir="5400000" sx="-80000" sy="-18000" rotWithShape="0">
                <a:srgbClr val="000000">
                  <a:alpha val="22000"/>
                </a:srgbClr>
              </a:outerShdw>
            </a:effectLst>
          </p:spPr>
        </p:pic>
      </p:grpSp>
    </p:spTree>
    <p:extLst>
      <p:ext uri="{BB962C8B-B14F-4D97-AF65-F5344CB8AC3E}">
        <p14:creationId xmlns:p14="http://schemas.microsoft.com/office/powerpoint/2010/main" val="265735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a:extLst>
              <a:ext uri="{FF2B5EF4-FFF2-40B4-BE49-F238E27FC236}">
                <a16:creationId xmlns:a16="http://schemas.microsoft.com/office/drawing/2014/main" id="{1ED88713-B3F8-4DD3-A24E-46C75D22A50A}"/>
              </a:ext>
            </a:extLst>
          </p:cNvPr>
          <p:cNvSpPr>
            <a:spLocks noGrp="1"/>
          </p:cNvSpPr>
          <p:nvPr>
            <p:ph type="title"/>
          </p:nvPr>
        </p:nvSpPr>
        <p:spPr>
          <a:xfrm>
            <a:off x="457198" y="351194"/>
            <a:ext cx="8220075" cy="994306"/>
          </a:xfrm>
        </p:spPr>
        <p:txBody>
          <a:bodyPr/>
          <a:lstStyle/>
          <a:p>
            <a:pPr algn="ctr"/>
            <a:r>
              <a:rPr lang="en-GB" altLang="en-US" sz="3600" dirty="0">
                <a:solidFill>
                  <a:schemeClr val="tx1"/>
                </a:solidFill>
              </a:rPr>
              <a:t>Restore Our Earth</a:t>
            </a:r>
            <a:endParaRPr lang="en-GB" sz="3600" dirty="0">
              <a:solidFill>
                <a:schemeClr val="tx1"/>
              </a:solidFill>
              <a:latin typeface="+mn-lt"/>
            </a:endParaRPr>
          </a:p>
        </p:txBody>
      </p:sp>
      <p:sp>
        <p:nvSpPr>
          <p:cNvPr id="8" name="Rectangle 7">
            <a:extLst>
              <a:ext uri="{FF2B5EF4-FFF2-40B4-BE49-F238E27FC236}">
                <a16:creationId xmlns:a16="http://schemas.microsoft.com/office/drawing/2014/main" id="{1B6305B1-6CEE-4B8A-8712-612EC7A99469}"/>
              </a:ext>
            </a:extLst>
          </p:cNvPr>
          <p:cNvSpPr/>
          <p:nvPr/>
        </p:nvSpPr>
        <p:spPr>
          <a:xfrm>
            <a:off x="956499" y="1671056"/>
            <a:ext cx="7664846"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rPr>
              <a:t>For governments, businesses, scientists and organisations, helping to restore the earth begins with a move to using green technologies to help: </a:t>
            </a:r>
          </a:p>
        </p:txBody>
      </p:sp>
      <p:sp>
        <p:nvSpPr>
          <p:cNvPr id="10" name="Rectangle 9">
            <a:extLst>
              <a:ext uri="{FF2B5EF4-FFF2-40B4-BE49-F238E27FC236}">
                <a16:creationId xmlns:a16="http://schemas.microsoft.com/office/drawing/2014/main" id="{6A80395C-4E24-4008-91E5-763FCEBF9520}"/>
              </a:ext>
            </a:extLst>
          </p:cNvPr>
          <p:cNvSpPr/>
          <p:nvPr/>
        </p:nvSpPr>
        <p:spPr>
          <a:xfrm>
            <a:off x="2340529" y="1209619"/>
            <a:ext cx="4896786" cy="495108"/>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lnSpc>
                <a:spcPct val="100000"/>
              </a:lnSpc>
              <a:spcBef>
                <a:spcPct val="0"/>
              </a:spcBef>
              <a:buFontTx/>
              <a:buNone/>
            </a:pPr>
            <a:r>
              <a:rPr lang="en-GB" altLang="en-US" dirty="0">
                <a:solidFill>
                  <a:schemeClr val="bg1"/>
                </a:solidFill>
              </a:rPr>
              <a:t>What does restoring our earth look like?</a:t>
            </a:r>
          </a:p>
        </p:txBody>
      </p:sp>
      <p:sp>
        <p:nvSpPr>
          <p:cNvPr id="11" name="Rectangle 10">
            <a:extLst>
              <a:ext uri="{FF2B5EF4-FFF2-40B4-BE49-F238E27FC236}">
                <a16:creationId xmlns:a16="http://schemas.microsoft.com/office/drawing/2014/main" id="{BB172CB3-AEF2-4314-BC21-BE39F818CFE1}"/>
              </a:ext>
            </a:extLst>
          </p:cNvPr>
          <p:cNvSpPr/>
          <p:nvPr/>
        </p:nvSpPr>
        <p:spPr>
          <a:xfrm>
            <a:off x="726993" y="5309775"/>
            <a:ext cx="7697803" cy="1049106"/>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As individuals, our impact may be a little smaller but don’t worry - there are always things you can do to play a part in restoring our earth. Find out some of these ideas on the next slides!</a:t>
            </a:r>
          </a:p>
        </p:txBody>
      </p:sp>
      <p:pic>
        <p:nvPicPr>
          <p:cNvPr id="15" name="Picture 14">
            <a:extLst>
              <a:ext uri="{FF2B5EF4-FFF2-40B4-BE49-F238E27FC236}">
                <a16:creationId xmlns:a16="http://schemas.microsoft.com/office/drawing/2014/main" id="{FB01261C-DCEF-47A9-8F23-EE1D4D0F8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586" y="4355881"/>
            <a:ext cx="1670730" cy="1124530"/>
          </a:xfrm>
          <a:prstGeom prst="rect">
            <a:avLst/>
          </a:prstGeom>
        </p:spPr>
      </p:pic>
      <p:pic>
        <p:nvPicPr>
          <p:cNvPr id="17" name="Picture 16">
            <a:extLst>
              <a:ext uri="{FF2B5EF4-FFF2-40B4-BE49-F238E27FC236}">
                <a16:creationId xmlns:a16="http://schemas.microsoft.com/office/drawing/2014/main" id="{4AB9B4AA-26E0-42B6-9EF6-4270FB9E4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843" y="3258601"/>
            <a:ext cx="1566790" cy="986672"/>
          </a:xfrm>
          <a:prstGeom prst="rect">
            <a:avLst/>
          </a:prstGeom>
        </p:spPr>
      </p:pic>
      <p:pic>
        <p:nvPicPr>
          <p:cNvPr id="19" name="Picture 18">
            <a:extLst>
              <a:ext uri="{FF2B5EF4-FFF2-40B4-BE49-F238E27FC236}">
                <a16:creationId xmlns:a16="http://schemas.microsoft.com/office/drawing/2014/main" id="{38032A0F-F299-4BE1-A164-732DD2F433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458" y="2579898"/>
            <a:ext cx="1538243" cy="990915"/>
          </a:xfrm>
          <a:prstGeom prst="rect">
            <a:avLst/>
          </a:prstGeom>
        </p:spPr>
      </p:pic>
      <p:pic>
        <p:nvPicPr>
          <p:cNvPr id="23" name="Picture 22">
            <a:extLst>
              <a:ext uri="{FF2B5EF4-FFF2-40B4-BE49-F238E27FC236}">
                <a16:creationId xmlns:a16="http://schemas.microsoft.com/office/drawing/2014/main" id="{54D196E6-41A0-4CAE-BF31-C1B21DA4EF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586" y="2400257"/>
            <a:ext cx="1401324" cy="816629"/>
          </a:xfrm>
          <a:prstGeom prst="rect">
            <a:avLst/>
          </a:prstGeom>
        </p:spPr>
      </p:pic>
      <p:sp>
        <p:nvSpPr>
          <p:cNvPr id="27" name="TextBox 26">
            <a:extLst>
              <a:ext uri="{FF2B5EF4-FFF2-40B4-BE49-F238E27FC236}">
                <a16:creationId xmlns:a16="http://schemas.microsoft.com/office/drawing/2014/main" id="{2E7FA0EE-936C-406B-8EDB-6EED0F85088B}"/>
              </a:ext>
            </a:extLst>
          </p:cNvPr>
          <p:cNvSpPr txBox="1"/>
          <p:nvPr/>
        </p:nvSpPr>
        <p:spPr>
          <a:xfrm>
            <a:off x="2018910" y="2542957"/>
            <a:ext cx="2027489" cy="646331"/>
          </a:xfrm>
          <a:prstGeom prst="rect">
            <a:avLst/>
          </a:prstGeom>
          <a:noFill/>
        </p:spPr>
        <p:txBody>
          <a:bodyPr wrap="square">
            <a:spAutoFit/>
          </a:bodyPr>
          <a:lstStyle/>
          <a:p>
            <a:pPr marL="285750" indent="-285750">
              <a:spcBef>
                <a:spcPct val="0"/>
              </a:spcBef>
              <a:buFont typeface="Arial" panose="020B0604020202020204" pitchFamily="34" charset="0"/>
              <a:buChar char="•"/>
            </a:pPr>
            <a:r>
              <a:rPr lang="en-GB" altLang="en-US" dirty="0">
                <a:solidFill>
                  <a:schemeClr val="tx1"/>
                </a:solidFill>
              </a:rPr>
              <a:t>conserve and rebuild soils;</a:t>
            </a:r>
          </a:p>
        </p:txBody>
      </p:sp>
      <p:sp>
        <p:nvSpPr>
          <p:cNvPr id="29" name="TextBox 28">
            <a:extLst>
              <a:ext uri="{FF2B5EF4-FFF2-40B4-BE49-F238E27FC236}">
                <a16:creationId xmlns:a16="http://schemas.microsoft.com/office/drawing/2014/main" id="{187B1A20-262D-4C33-AF90-DD71785AD1F0}"/>
              </a:ext>
            </a:extLst>
          </p:cNvPr>
          <p:cNvSpPr txBox="1"/>
          <p:nvPr/>
        </p:nvSpPr>
        <p:spPr>
          <a:xfrm>
            <a:off x="2018910" y="3419409"/>
            <a:ext cx="2446233" cy="923330"/>
          </a:xfrm>
          <a:prstGeom prst="rect">
            <a:avLst/>
          </a:prstGeom>
          <a:noFill/>
        </p:spPr>
        <p:txBody>
          <a:bodyPr wrap="square">
            <a:spAutoFit/>
          </a:bodyPr>
          <a:lstStyle/>
          <a:p>
            <a:pPr marL="285750" indent="-285750">
              <a:lnSpc>
                <a:spcPct val="100000"/>
              </a:lnSpc>
              <a:spcBef>
                <a:spcPct val="0"/>
              </a:spcBef>
              <a:buFont typeface="Arial" panose="020B0604020202020204" pitchFamily="34" charset="0"/>
              <a:buChar char="•"/>
            </a:pPr>
            <a:r>
              <a:rPr lang="en-GB" altLang="en-US" dirty="0">
                <a:solidFill>
                  <a:schemeClr val="tx1"/>
                </a:solidFill>
              </a:rPr>
              <a:t>restore the world’s ecosystems and forests;</a:t>
            </a:r>
          </a:p>
        </p:txBody>
      </p:sp>
      <p:sp>
        <p:nvSpPr>
          <p:cNvPr id="31" name="TextBox 30">
            <a:extLst>
              <a:ext uri="{FF2B5EF4-FFF2-40B4-BE49-F238E27FC236}">
                <a16:creationId xmlns:a16="http://schemas.microsoft.com/office/drawing/2014/main" id="{4C1208FF-56FB-4AAE-93FE-605BC2B58E34}"/>
              </a:ext>
            </a:extLst>
          </p:cNvPr>
          <p:cNvSpPr txBox="1"/>
          <p:nvPr/>
        </p:nvSpPr>
        <p:spPr>
          <a:xfrm>
            <a:off x="2095633" y="4488617"/>
            <a:ext cx="3095714" cy="646331"/>
          </a:xfrm>
          <a:prstGeom prst="rect">
            <a:avLst/>
          </a:prstGeom>
          <a:noFill/>
        </p:spPr>
        <p:txBody>
          <a:bodyPr wrap="square">
            <a:spAutoFit/>
          </a:bodyPr>
          <a:lstStyle/>
          <a:p>
            <a:pPr marL="285750" indent="-285750">
              <a:lnSpc>
                <a:spcPct val="100000"/>
              </a:lnSpc>
              <a:spcBef>
                <a:spcPct val="0"/>
              </a:spcBef>
              <a:buFont typeface="Arial" panose="020B0604020202020204" pitchFamily="34" charset="0"/>
              <a:buChar char="•"/>
            </a:pPr>
            <a:r>
              <a:rPr lang="en-GB" altLang="en-US" dirty="0">
                <a:solidFill>
                  <a:schemeClr val="tx1"/>
                </a:solidFill>
              </a:rPr>
              <a:t>improve farming practices;</a:t>
            </a:r>
          </a:p>
        </p:txBody>
      </p:sp>
      <p:sp>
        <p:nvSpPr>
          <p:cNvPr id="33" name="TextBox 32">
            <a:extLst>
              <a:ext uri="{FF2B5EF4-FFF2-40B4-BE49-F238E27FC236}">
                <a16:creationId xmlns:a16="http://schemas.microsoft.com/office/drawing/2014/main" id="{5008AF50-6094-4259-BACA-E0BE5F789386}"/>
              </a:ext>
            </a:extLst>
          </p:cNvPr>
          <p:cNvSpPr txBox="1"/>
          <p:nvPr/>
        </p:nvSpPr>
        <p:spPr>
          <a:xfrm>
            <a:off x="6020852" y="2570865"/>
            <a:ext cx="2386976" cy="646331"/>
          </a:xfrm>
          <a:prstGeom prst="rect">
            <a:avLst/>
          </a:prstGeom>
          <a:noFill/>
        </p:spPr>
        <p:txBody>
          <a:bodyPr wrap="square">
            <a:spAutoFit/>
          </a:bodyPr>
          <a:lstStyle/>
          <a:p>
            <a:pPr marL="285750" indent="-285750">
              <a:lnSpc>
                <a:spcPct val="100000"/>
              </a:lnSpc>
              <a:spcBef>
                <a:spcPct val="0"/>
              </a:spcBef>
              <a:buFont typeface="Arial" panose="020B0604020202020204" pitchFamily="34" charset="0"/>
              <a:buChar char="•"/>
            </a:pPr>
            <a:r>
              <a:rPr lang="en-GB" altLang="en-US" dirty="0">
                <a:solidFill>
                  <a:schemeClr val="tx1"/>
                </a:solidFill>
              </a:rPr>
              <a:t>restore wildlife populations;</a:t>
            </a:r>
          </a:p>
        </p:txBody>
      </p:sp>
      <p:sp>
        <p:nvSpPr>
          <p:cNvPr id="35" name="TextBox 34">
            <a:extLst>
              <a:ext uri="{FF2B5EF4-FFF2-40B4-BE49-F238E27FC236}">
                <a16:creationId xmlns:a16="http://schemas.microsoft.com/office/drawing/2014/main" id="{ED670160-F968-42D2-926D-072A3D64574E}"/>
              </a:ext>
            </a:extLst>
          </p:cNvPr>
          <p:cNvSpPr txBox="1"/>
          <p:nvPr/>
        </p:nvSpPr>
        <p:spPr>
          <a:xfrm>
            <a:off x="6208701" y="3822456"/>
            <a:ext cx="2478683" cy="646331"/>
          </a:xfrm>
          <a:prstGeom prst="rect">
            <a:avLst/>
          </a:prstGeom>
          <a:noFill/>
        </p:spPr>
        <p:txBody>
          <a:bodyPr wrap="square">
            <a:spAutoFit/>
          </a:bodyPr>
          <a:lstStyle/>
          <a:p>
            <a:pPr marL="285750" indent="-285750">
              <a:lnSpc>
                <a:spcPct val="100000"/>
              </a:lnSpc>
              <a:spcBef>
                <a:spcPct val="0"/>
              </a:spcBef>
              <a:buFont typeface="Arial" panose="020B0604020202020204" pitchFamily="34" charset="0"/>
              <a:buChar char="•"/>
            </a:pPr>
            <a:r>
              <a:rPr lang="en-GB" altLang="en-US" dirty="0">
                <a:solidFill>
                  <a:schemeClr val="tx1"/>
                </a:solidFill>
              </a:rPr>
              <a:t>rid the world’s oceans of plastics.</a:t>
            </a:r>
          </a:p>
        </p:txBody>
      </p:sp>
      <p:pic>
        <p:nvPicPr>
          <p:cNvPr id="37" name="Picture 36">
            <a:extLst>
              <a:ext uri="{FF2B5EF4-FFF2-40B4-BE49-F238E27FC236}">
                <a16:creationId xmlns:a16="http://schemas.microsoft.com/office/drawing/2014/main" id="{A38717F4-9FBA-4C37-800B-01CB8F1DC3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5198" y="3816229"/>
            <a:ext cx="1213503" cy="858087"/>
          </a:xfrm>
          <a:prstGeom prst="rect">
            <a:avLst/>
          </a:prstGeom>
        </p:spPr>
      </p:pic>
    </p:spTree>
    <p:extLst>
      <p:ext uri="{BB962C8B-B14F-4D97-AF65-F5344CB8AC3E}">
        <p14:creationId xmlns:p14="http://schemas.microsoft.com/office/powerpoint/2010/main" val="428445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27" grpId="0"/>
      <p:bldP spid="29" grpId="0"/>
      <p:bldP spid="31" grpId="0"/>
      <p:bldP spid="33"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0">
            <a:extLst>
              <a:ext uri="{FF2B5EF4-FFF2-40B4-BE49-F238E27FC236}">
                <a16:creationId xmlns:a16="http://schemas.microsoft.com/office/drawing/2014/main" id="{8DBB09E8-E84F-4119-853D-091DA935425F}"/>
              </a:ext>
            </a:extLst>
          </p:cNvPr>
          <p:cNvSpPr txBox="1">
            <a:spLocks/>
          </p:cNvSpPr>
          <p:nvPr/>
        </p:nvSpPr>
        <p:spPr>
          <a:xfrm>
            <a:off x="457196" y="448814"/>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ltLang="en-US" sz="3600"/>
              <a:t>What Can We Do to Help?</a:t>
            </a:r>
            <a:endParaRPr lang="en-GB" sz="3600" dirty="0">
              <a:latin typeface="+mn-lt"/>
            </a:endParaRPr>
          </a:p>
        </p:txBody>
      </p:sp>
      <p:sp>
        <p:nvSpPr>
          <p:cNvPr id="15" name="Rectangle 14">
            <a:extLst>
              <a:ext uri="{FF2B5EF4-FFF2-40B4-BE49-F238E27FC236}">
                <a16:creationId xmlns:a16="http://schemas.microsoft.com/office/drawing/2014/main" id="{31947369-4B28-48A6-9ECB-7DE44C8BE6C9}"/>
              </a:ext>
            </a:extLst>
          </p:cNvPr>
          <p:cNvSpPr/>
          <p:nvPr/>
        </p:nvSpPr>
        <p:spPr>
          <a:xfrm>
            <a:off x="2032933" y="1359433"/>
            <a:ext cx="5068599" cy="772107"/>
          </a:xfrm>
          <a:prstGeom prst="rect">
            <a:avLst/>
          </a:prstGeom>
          <a:solidFill>
            <a:srgbClr val="6C9E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lnSpc>
                <a:spcPct val="100000"/>
              </a:lnSpc>
              <a:spcBef>
                <a:spcPct val="0"/>
              </a:spcBef>
              <a:buFontTx/>
              <a:buNone/>
            </a:pPr>
            <a:r>
              <a:rPr lang="en-GB" altLang="en-US" dirty="0">
                <a:solidFill>
                  <a:schemeClr val="bg1"/>
                </a:solidFill>
              </a:rPr>
              <a:t>Click on some of the ideas below to learn about what we can do to help restore our earth:</a:t>
            </a:r>
          </a:p>
        </p:txBody>
      </p:sp>
      <p:grpSp>
        <p:nvGrpSpPr>
          <p:cNvPr id="31" name="Group 30">
            <a:extLst>
              <a:ext uri="{FF2B5EF4-FFF2-40B4-BE49-F238E27FC236}">
                <a16:creationId xmlns:a16="http://schemas.microsoft.com/office/drawing/2014/main" id="{DBCB172A-ECCC-44BD-AB76-E27A461FECC4}"/>
              </a:ext>
            </a:extLst>
          </p:cNvPr>
          <p:cNvGrpSpPr/>
          <p:nvPr/>
        </p:nvGrpSpPr>
        <p:grpSpPr>
          <a:xfrm>
            <a:off x="3292389" y="2371293"/>
            <a:ext cx="2932915" cy="1759387"/>
            <a:chOff x="3292389" y="2371293"/>
            <a:chExt cx="2932915" cy="1759387"/>
          </a:xfrm>
        </p:grpSpPr>
        <p:sp>
          <p:nvSpPr>
            <p:cNvPr id="10" name="TextBox 9">
              <a:hlinkClick r:id="rId2" action="ppaction://hlinksldjump"/>
              <a:extLst>
                <a:ext uri="{FF2B5EF4-FFF2-40B4-BE49-F238E27FC236}">
                  <a16:creationId xmlns:a16="http://schemas.microsoft.com/office/drawing/2014/main" id="{64F47A66-D927-470D-B53E-E398A20EE3CD}"/>
                </a:ext>
              </a:extLst>
            </p:cNvPr>
            <p:cNvSpPr txBox="1"/>
            <p:nvPr/>
          </p:nvSpPr>
          <p:spPr>
            <a:xfrm>
              <a:off x="3292389" y="3761348"/>
              <a:ext cx="2932915" cy="369332"/>
            </a:xfrm>
            <a:prstGeom prst="rect">
              <a:avLst/>
            </a:prstGeom>
            <a:noFill/>
          </p:spPr>
          <p:txBody>
            <a:bodyPr wrap="square" rtlCol="0">
              <a:spAutoFit/>
            </a:bodyPr>
            <a:lstStyle/>
            <a:p>
              <a:r>
                <a:rPr lang="en-GB" dirty="0"/>
                <a:t>recycle, reuse and reduce</a:t>
              </a:r>
            </a:p>
          </p:txBody>
        </p:sp>
        <p:grpSp>
          <p:nvGrpSpPr>
            <p:cNvPr id="20" name="Group 19">
              <a:extLst>
                <a:ext uri="{FF2B5EF4-FFF2-40B4-BE49-F238E27FC236}">
                  <a16:creationId xmlns:a16="http://schemas.microsoft.com/office/drawing/2014/main" id="{F1F38813-3254-4715-81E5-1FE8E745A37B}"/>
                </a:ext>
              </a:extLst>
            </p:cNvPr>
            <p:cNvGrpSpPr/>
            <p:nvPr/>
          </p:nvGrpSpPr>
          <p:grpSpPr>
            <a:xfrm>
              <a:off x="3993667" y="2371293"/>
              <a:ext cx="1341731" cy="1341731"/>
              <a:chOff x="3993667" y="2371293"/>
              <a:chExt cx="1341731" cy="1341731"/>
            </a:xfrm>
          </p:grpSpPr>
          <p:sp>
            <p:nvSpPr>
              <p:cNvPr id="17" name="Oval 16">
                <a:extLst>
                  <a:ext uri="{FF2B5EF4-FFF2-40B4-BE49-F238E27FC236}">
                    <a16:creationId xmlns:a16="http://schemas.microsoft.com/office/drawing/2014/main" id="{A0080555-5CFE-463A-A535-C8E799AD3EFA}"/>
                  </a:ext>
                </a:extLst>
              </p:cNvPr>
              <p:cNvSpPr/>
              <p:nvPr/>
            </p:nvSpPr>
            <p:spPr>
              <a:xfrm>
                <a:off x="3993667" y="2371293"/>
                <a:ext cx="1341731" cy="1341731"/>
              </a:xfrm>
              <a:prstGeom prst="ellipse">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a:extLst>
                  <a:ext uri="{FF2B5EF4-FFF2-40B4-BE49-F238E27FC236}">
                    <a16:creationId xmlns:a16="http://schemas.microsoft.com/office/drawing/2014/main" id="{A4BACDF6-653E-42F3-99E7-4CEE740236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0796" y="2571567"/>
                <a:ext cx="1027472" cy="1000229"/>
              </a:xfrm>
              <a:prstGeom prst="rect">
                <a:avLst/>
              </a:prstGeom>
            </p:spPr>
          </p:pic>
        </p:grpSp>
      </p:grpSp>
      <p:grpSp>
        <p:nvGrpSpPr>
          <p:cNvPr id="29" name="Group 28">
            <a:extLst>
              <a:ext uri="{FF2B5EF4-FFF2-40B4-BE49-F238E27FC236}">
                <a16:creationId xmlns:a16="http://schemas.microsoft.com/office/drawing/2014/main" id="{7E85BE55-5516-45CD-AC13-C5F3CBF38B47}"/>
              </a:ext>
            </a:extLst>
          </p:cNvPr>
          <p:cNvGrpSpPr/>
          <p:nvPr/>
        </p:nvGrpSpPr>
        <p:grpSpPr>
          <a:xfrm>
            <a:off x="1467335" y="2250367"/>
            <a:ext cx="1353107" cy="1862784"/>
            <a:chOff x="1467335" y="2250367"/>
            <a:chExt cx="1353107" cy="1862784"/>
          </a:xfrm>
        </p:grpSpPr>
        <p:sp>
          <p:nvSpPr>
            <p:cNvPr id="13" name="TextBox 12">
              <a:hlinkClick r:id="rId4" action="ppaction://hlinksldjump"/>
              <a:extLst>
                <a:ext uri="{FF2B5EF4-FFF2-40B4-BE49-F238E27FC236}">
                  <a16:creationId xmlns:a16="http://schemas.microsoft.com/office/drawing/2014/main" id="{5CBF5166-0DDB-45C7-A773-9E14DDFE193A}"/>
                </a:ext>
              </a:extLst>
            </p:cNvPr>
            <p:cNvSpPr txBox="1"/>
            <p:nvPr/>
          </p:nvSpPr>
          <p:spPr>
            <a:xfrm>
              <a:off x="1795671" y="3743819"/>
              <a:ext cx="668855" cy="369332"/>
            </a:xfrm>
            <a:prstGeom prst="rect">
              <a:avLst/>
            </a:prstGeom>
            <a:noFill/>
          </p:spPr>
          <p:txBody>
            <a:bodyPr wrap="square" rtlCol="0">
              <a:spAutoFit/>
            </a:bodyPr>
            <a:lstStyle/>
            <a:p>
              <a:r>
                <a:rPr lang="en-GB" dirty="0"/>
                <a:t>diet</a:t>
              </a:r>
            </a:p>
          </p:txBody>
        </p:sp>
        <p:grpSp>
          <p:nvGrpSpPr>
            <p:cNvPr id="33" name="Group 32">
              <a:extLst>
                <a:ext uri="{FF2B5EF4-FFF2-40B4-BE49-F238E27FC236}">
                  <a16:creationId xmlns:a16="http://schemas.microsoft.com/office/drawing/2014/main" id="{FCC2B680-D71A-42DA-8622-B6316B2F913D}"/>
                </a:ext>
              </a:extLst>
            </p:cNvPr>
            <p:cNvGrpSpPr/>
            <p:nvPr/>
          </p:nvGrpSpPr>
          <p:grpSpPr>
            <a:xfrm>
              <a:off x="1467335" y="2250367"/>
              <a:ext cx="1353107" cy="1506725"/>
              <a:chOff x="1467335" y="2250367"/>
              <a:chExt cx="1353107" cy="1506725"/>
            </a:xfrm>
          </p:grpSpPr>
          <p:sp>
            <p:nvSpPr>
              <p:cNvPr id="21" name="Oval 20">
                <a:extLst>
                  <a:ext uri="{FF2B5EF4-FFF2-40B4-BE49-F238E27FC236}">
                    <a16:creationId xmlns:a16="http://schemas.microsoft.com/office/drawing/2014/main" id="{7EFECB08-5092-4740-8F87-CD9E6F57C7CB}"/>
                  </a:ext>
                </a:extLst>
              </p:cNvPr>
              <p:cNvSpPr/>
              <p:nvPr/>
            </p:nvSpPr>
            <p:spPr>
              <a:xfrm>
                <a:off x="1478711" y="2353739"/>
                <a:ext cx="1341731" cy="1341731"/>
              </a:xfrm>
              <a:prstGeom prst="ellipse">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a:extLst>
                  <a:ext uri="{FF2B5EF4-FFF2-40B4-BE49-F238E27FC236}">
                    <a16:creationId xmlns:a16="http://schemas.microsoft.com/office/drawing/2014/main" id="{50905A8F-394F-4708-8E88-E9612E2978A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7996" r="19036"/>
              <a:stretch/>
            </p:blipFill>
            <p:spPr>
              <a:xfrm>
                <a:off x="1467335" y="2250367"/>
                <a:ext cx="1341731" cy="1506725"/>
              </a:xfrm>
              <a:prstGeom prst="rect">
                <a:avLst/>
              </a:prstGeom>
            </p:spPr>
          </p:pic>
        </p:grpSp>
      </p:grpSp>
      <p:grpSp>
        <p:nvGrpSpPr>
          <p:cNvPr id="38" name="Group 37">
            <a:extLst>
              <a:ext uri="{FF2B5EF4-FFF2-40B4-BE49-F238E27FC236}">
                <a16:creationId xmlns:a16="http://schemas.microsoft.com/office/drawing/2014/main" id="{7EECA1F8-DDD4-4124-8D6C-A8317608DA46}"/>
              </a:ext>
            </a:extLst>
          </p:cNvPr>
          <p:cNvGrpSpPr/>
          <p:nvPr/>
        </p:nvGrpSpPr>
        <p:grpSpPr>
          <a:xfrm>
            <a:off x="6320664" y="2371292"/>
            <a:ext cx="2021429" cy="1741859"/>
            <a:chOff x="6320664" y="2371292"/>
            <a:chExt cx="2021429" cy="1741859"/>
          </a:xfrm>
        </p:grpSpPr>
        <p:sp>
          <p:nvSpPr>
            <p:cNvPr id="11" name="TextBox 10">
              <a:hlinkClick r:id="rId7" action="ppaction://hlinksldjump"/>
              <a:extLst>
                <a:ext uri="{FF2B5EF4-FFF2-40B4-BE49-F238E27FC236}">
                  <a16:creationId xmlns:a16="http://schemas.microsoft.com/office/drawing/2014/main" id="{2602EDBE-B52E-4E75-A26B-C4F3DB491AB6}"/>
                </a:ext>
              </a:extLst>
            </p:cNvPr>
            <p:cNvSpPr txBox="1"/>
            <p:nvPr/>
          </p:nvSpPr>
          <p:spPr>
            <a:xfrm>
              <a:off x="6875758" y="3743819"/>
              <a:ext cx="1466335" cy="369332"/>
            </a:xfrm>
            <a:prstGeom prst="rect">
              <a:avLst/>
            </a:prstGeom>
            <a:noFill/>
          </p:spPr>
          <p:txBody>
            <a:bodyPr wrap="square" rtlCol="0">
              <a:spAutoFit/>
            </a:bodyPr>
            <a:lstStyle/>
            <a:p>
              <a:r>
                <a:rPr lang="en-GB" dirty="0"/>
                <a:t>travel</a:t>
              </a:r>
            </a:p>
          </p:txBody>
        </p:sp>
        <p:grpSp>
          <p:nvGrpSpPr>
            <p:cNvPr id="34" name="Group 33">
              <a:extLst>
                <a:ext uri="{FF2B5EF4-FFF2-40B4-BE49-F238E27FC236}">
                  <a16:creationId xmlns:a16="http://schemas.microsoft.com/office/drawing/2014/main" id="{C293621F-407B-4778-8623-7A991AAFB535}"/>
                </a:ext>
              </a:extLst>
            </p:cNvPr>
            <p:cNvGrpSpPr/>
            <p:nvPr/>
          </p:nvGrpSpPr>
          <p:grpSpPr>
            <a:xfrm>
              <a:off x="6320664" y="2371292"/>
              <a:ext cx="1801278" cy="1341731"/>
              <a:chOff x="6320664" y="2371292"/>
              <a:chExt cx="1801278" cy="1341731"/>
            </a:xfrm>
          </p:grpSpPr>
          <p:sp>
            <p:nvSpPr>
              <p:cNvPr id="19" name="Oval 18">
                <a:extLst>
                  <a:ext uri="{FF2B5EF4-FFF2-40B4-BE49-F238E27FC236}">
                    <a16:creationId xmlns:a16="http://schemas.microsoft.com/office/drawing/2014/main" id="{241FEF07-BB16-496E-B09D-B1AB14E41875}"/>
                  </a:ext>
                </a:extLst>
              </p:cNvPr>
              <p:cNvSpPr/>
              <p:nvPr/>
            </p:nvSpPr>
            <p:spPr>
              <a:xfrm>
                <a:off x="6654376" y="2371292"/>
                <a:ext cx="1341731" cy="1341731"/>
              </a:xfrm>
              <a:prstGeom prst="ellipse">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 name="Picture 27">
                <a:extLst>
                  <a:ext uri="{FF2B5EF4-FFF2-40B4-BE49-F238E27FC236}">
                    <a16:creationId xmlns:a16="http://schemas.microsoft.com/office/drawing/2014/main" id="{D4ACD7D7-78CB-49E1-B921-27F534BA0F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0664" y="2687541"/>
                <a:ext cx="1801278" cy="709232"/>
              </a:xfrm>
              <a:prstGeom prst="rect">
                <a:avLst/>
              </a:prstGeom>
            </p:spPr>
          </p:pic>
        </p:grpSp>
      </p:grpSp>
      <p:grpSp>
        <p:nvGrpSpPr>
          <p:cNvPr id="39" name="Group 38">
            <a:extLst>
              <a:ext uri="{FF2B5EF4-FFF2-40B4-BE49-F238E27FC236}">
                <a16:creationId xmlns:a16="http://schemas.microsoft.com/office/drawing/2014/main" id="{FB7C9F5D-10C9-4A87-8297-AA4B4D85716B}"/>
              </a:ext>
            </a:extLst>
          </p:cNvPr>
          <p:cNvGrpSpPr/>
          <p:nvPr/>
        </p:nvGrpSpPr>
        <p:grpSpPr>
          <a:xfrm>
            <a:off x="3810276" y="4375970"/>
            <a:ext cx="1897138" cy="1853640"/>
            <a:chOff x="3810276" y="4375970"/>
            <a:chExt cx="1897138" cy="1853640"/>
          </a:xfrm>
        </p:grpSpPr>
        <p:sp>
          <p:nvSpPr>
            <p:cNvPr id="9" name="TextBox 8">
              <a:hlinkClick r:id="rId9" action="ppaction://hlinksldjump"/>
              <a:extLst>
                <a:ext uri="{FF2B5EF4-FFF2-40B4-BE49-F238E27FC236}">
                  <a16:creationId xmlns:a16="http://schemas.microsoft.com/office/drawing/2014/main" id="{5EE531CF-91F9-41E8-A829-97E44401D0BF}"/>
                </a:ext>
              </a:extLst>
            </p:cNvPr>
            <p:cNvSpPr txBox="1"/>
            <p:nvPr/>
          </p:nvSpPr>
          <p:spPr>
            <a:xfrm>
              <a:off x="3993667" y="5860278"/>
              <a:ext cx="1566313" cy="369332"/>
            </a:xfrm>
            <a:prstGeom prst="rect">
              <a:avLst/>
            </a:prstGeom>
            <a:noFill/>
          </p:spPr>
          <p:txBody>
            <a:bodyPr wrap="square" rtlCol="0">
              <a:spAutoFit/>
            </a:bodyPr>
            <a:lstStyle/>
            <a:p>
              <a:r>
                <a:rPr lang="en-GB" dirty="0"/>
                <a:t>volunteering</a:t>
              </a:r>
            </a:p>
          </p:txBody>
        </p:sp>
        <p:grpSp>
          <p:nvGrpSpPr>
            <p:cNvPr id="36" name="Group 35">
              <a:extLst>
                <a:ext uri="{FF2B5EF4-FFF2-40B4-BE49-F238E27FC236}">
                  <a16:creationId xmlns:a16="http://schemas.microsoft.com/office/drawing/2014/main" id="{D663C998-94F5-41A5-8BFA-AE622F560485}"/>
                </a:ext>
              </a:extLst>
            </p:cNvPr>
            <p:cNvGrpSpPr/>
            <p:nvPr/>
          </p:nvGrpSpPr>
          <p:grpSpPr>
            <a:xfrm>
              <a:off x="3810276" y="4375970"/>
              <a:ext cx="1897138" cy="1384518"/>
              <a:chOff x="3810276" y="4375970"/>
              <a:chExt cx="1897138" cy="1384518"/>
            </a:xfrm>
          </p:grpSpPr>
          <p:sp>
            <p:nvSpPr>
              <p:cNvPr id="24" name="Oval 23">
                <a:extLst>
                  <a:ext uri="{FF2B5EF4-FFF2-40B4-BE49-F238E27FC236}">
                    <a16:creationId xmlns:a16="http://schemas.microsoft.com/office/drawing/2014/main" id="{9F6911FF-6F21-4C31-9B88-C4F6D7650E00}"/>
                  </a:ext>
                </a:extLst>
              </p:cNvPr>
              <p:cNvSpPr/>
              <p:nvPr/>
            </p:nvSpPr>
            <p:spPr>
              <a:xfrm>
                <a:off x="4087980" y="4375970"/>
                <a:ext cx="1341731" cy="1341731"/>
              </a:xfrm>
              <a:prstGeom prst="ellipse">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 name="Picture 29">
                <a:extLst>
                  <a:ext uri="{FF2B5EF4-FFF2-40B4-BE49-F238E27FC236}">
                    <a16:creationId xmlns:a16="http://schemas.microsoft.com/office/drawing/2014/main" id="{9E52E599-87A4-4C6B-8F76-B6DDD68546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276" y="4597446"/>
                <a:ext cx="1897138" cy="1163042"/>
              </a:xfrm>
              <a:prstGeom prst="rect">
                <a:avLst/>
              </a:prstGeom>
            </p:spPr>
          </p:pic>
        </p:grpSp>
      </p:grpSp>
      <p:grpSp>
        <p:nvGrpSpPr>
          <p:cNvPr id="25" name="Group 24">
            <a:extLst>
              <a:ext uri="{FF2B5EF4-FFF2-40B4-BE49-F238E27FC236}">
                <a16:creationId xmlns:a16="http://schemas.microsoft.com/office/drawing/2014/main" id="{796A9E4B-91B9-4555-B9DC-9E68AA2B4BC7}"/>
              </a:ext>
            </a:extLst>
          </p:cNvPr>
          <p:cNvGrpSpPr/>
          <p:nvPr/>
        </p:nvGrpSpPr>
        <p:grpSpPr>
          <a:xfrm>
            <a:off x="6780211" y="4375970"/>
            <a:ext cx="1501279" cy="1341731"/>
            <a:chOff x="6780211" y="4375970"/>
            <a:chExt cx="1501279" cy="1341731"/>
          </a:xfrm>
        </p:grpSpPr>
        <p:sp>
          <p:nvSpPr>
            <p:cNvPr id="22" name="Oval 21">
              <a:extLst>
                <a:ext uri="{FF2B5EF4-FFF2-40B4-BE49-F238E27FC236}">
                  <a16:creationId xmlns:a16="http://schemas.microsoft.com/office/drawing/2014/main" id="{21DE5480-853B-4707-95DB-99948204491C}"/>
                </a:ext>
              </a:extLst>
            </p:cNvPr>
            <p:cNvSpPr/>
            <p:nvPr/>
          </p:nvSpPr>
          <p:spPr>
            <a:xfrm>
              <a:off x="6780211" y="4375970"/>
              <a:ext cx="1341731" cy="1341731"/>
            </a:xfrm>
            <a:prstGeom prst="ellipse">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hlinkClick r:id="rId11" action="ppaction://hlinksldjump"/>
              <a:extLst>
                <a:ext uri="{FF2B5EF4-FFF2-40B4-BE49-F238E27FC236}">
                  <a16:creationId xmlns:a16="http://schemas.microsoft.com/office/drawing/2014/main" id="{B8921BA6-D833-471C-90DC-272D597AFBD2}"/>
                </a:ext>
              </a:extLst>
            </p:cNvPr>
            <p:cNvSpPr txBox="1"/>
            <p:nvPr/>
          </p:nvSpPr>
          <p:spPr>
            <a:xfrm>
              <a:off x="7104305" y="4877033"/>
              <a:ext cx="1177185" cy="369332"/>
            </a:xfrm>
            <a:prstGeom prst="rect">
              <a:avLst/>
            </a:prstGeom>
            <a:noFill/>
          </p:spPr>
          <p:txBody>
            <a:bodyPr wrap="square" rtlCol="0">
              <a:spAutoFit/>
            </a:bodyPr>
            <a:lstStyle/>
            <a:p>
              <a:r>
                <a:rPr lang="en-GB" dirty="0"/>
                <a:t>other</a:t>
              </a:r>
            </a:p>
          </p:txBody>
        </p:sp>
      </p:grpSp>
      <p:grpSp>
        <p:nvGrpSpPr>
          <p:cNvPr id="40" name="Group 39">
            <a:extLst>
              <a:ext uri="{FF2B5EF4-FFF2-40B4-BE49-F238E27FC236}">
                <a16:creationId xmlns:a16="http://schemas.microsoft.com/office/drawing/2014/main" id="{D7D86FA4-3C74-463D-8C31-ACD3691625FF}"/>
              </a:ext>
            </a:extLst>
          </p:cNvPr>
          <p:cNvGrpSpPr/>
          <p:nvPr/>
        </p:nvGrpSpPr>
        <p:grpSpPr>
          <a:xfrm>
            <a:off x="1478711" y="4225713"/>
            <a:ext cx="1731041" cy="1969201"/>
            <a:chOff x="1478711" y="4225713"/>
            <a:chExt cx="1731041" cy="1969201"/>
          </a:xfrm>
        </p:grpSpPr>
        <p:sp>
          <p:nvSpPr>
            <p:cNvPr id="12" name="TextBox 11">
              <a:hlinkClick r:id="rId12" action="ppaction://hlinksldjump"/>
              <a:extLst>
                <a:ext uri="{FF2B5EF4-FFF2-40B4-BE49-F238E27FC236}">
                  <a16:creationId xmlns:a16="http://schemas.microsoft.com/office/drawing/2014/main" id="{8EF4C409-30CA-4225-BE73-2C30602987AB}"/>
                </a:ext>
              </a:extLst>
            </p:cNvPr>
            <p:cNvSpPr txBox="1"/>
            <p:nvPr/>
          </p:nvSpPr>
          <p:spPr>
            <a:xfrm>
              <a:off x="1743417" y="5825582"/>
              <a:ext cx="1466335" cy="369332"/>
            </a:xfrm>
            <a:prstGeom prst="rect">
              <a:avLst/>
            </a:prstGeom>
            <a:noFill/>
          </p:spPr>
          <p:txBody>
            <a:bodyPr wrap="square" rtlCol="0">
              <a:spAutoFit/>
            </a:bodyPr>
            <a:lstStyle/>
            <a:p>
              <a:r>
                <a:rPr lang="en-GB" dirty="0"/>
                <a:t>trees</a:t>
              </a:r>
            </a:p>
          </p:txBody>
        </p:sp>
        <p:grpSp>
          <p:nvGrpSpPr>
            <p:cNvPr id="2" name="Group 1">
              <a:extLst>
                <a:ext uri="{FF2B5EF4-FFF2-40B4-BE49-F238E27FC236}">
                  <a16:creationId xmlns:a16="http://schemas.microsoft.com/office/drawing/2014/main" id="{D5BFD5DA-C233-487B-8097-6A7F83145F1D}"/>
                </a:ext>
              </a:extLst>
            </p:cNvPr>
            <p:cNvGrpSpPr/>
            <p:nvPr/>
          </p:nvGrpSpPr>
          <p:grpSpPr>
            <a:xfrm>
              <a:off x="1478711" y="4225713"/>
              <a:ext cx="1341731" cy="1534775"/>
              <a:chOff x="1478711" y="4225713"/>
              <a:chExt cx="1341731" cy="1534775"/>
            </a:xfrm>
          </p:grpSpPr>
          <p:sp>
            <p:nvSpPr>
              <p:cNvPr id="23" name="Oval 22">
                <a:extLst>
                  <a:ext uri="{FF2B5EF4-FFF2-40B4-BE49-F238E27FC236}">
                    <a16:creationId xmlns:a16="http://schemas.microsoft.com/office/drawing/2014/main" id="{9AF0A49D-762B-437C-8CEF-1F8CC20876AB}"/>
                  </a:ext>
                </a:extLst>
              </p:cNvPr>
              <p:cNvSpPr/>
              <p:nvPr/>
            </p:nvSpPr>
            <p:spPr>
              <a:xfrm>
                <a:off x="1478711" y="4390834"/>
                <a:ext cx="1341731" cy="1341731"/>
              </a:xfrm>
              <a:prstGeom prst="ellipse">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a:extLst>
                  <a:ext uri="{FF2B5EF4-FFF2-40B4-BE49-F238E27FC236}">
                    <a16:creationId xmlns:a16="http://schemas.microsoft.com/office/drawing/2014/main" id="{64D66336-3B35-46C3-B13F-4D8A7B6D73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89916" y="4225713"/>
                <a:ext cx="1281876" cy="1534775"/>
              </a:xfrm>
              <a:prstGeom prst="rect">
                <a:avLst/>
              </a:prstGeom>
            </p:spPr>
          </p:pic>
        </p:grpSp>
      </p:grpSp>
    </p:spTree>
    <p:extLst>
      <p:ext uri="{BB962C8B-B14F-4D97-AF65-F5344CB8AC3E}">
        <p14:creationId xmlns:p14="http://schemas.microsoft.com/office/powerpoint/2010/main" val="253358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6286" y="1946533"/>
            <a:ext cx="4742267"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rPr>
              <a:t>What we eat and where our food comes from has a huge impact on the environment. </a:t>
            </a:r>
          </a:p>
        </p:txBody>
      </p:sp>
      <p:sp>
        <p:nvSpPr>
          <p:cNvPr id="21" name="Title 20"/>
          <p:cNvSpPr>
            <a:spLocks noGrp="1"/>
          </p:cNvSpPr>
          <p:nvPr>
            <p:ph type="title"/>
          </p:nvPr>
        </p:nvSpPr>
        <p:spPr/>
        <p:txBody>
          <a:bodyPr/>
          <a:lstStyle/>
          <a:p>
            <a:r>
              <a:rPr lang="en-GB" sz="3600" dirty="0">
                <a:solidFill>
                  <a:schemeClr val="tx1"/>
                </a:solidFill>
                <a:latin typeface="+mn-lt"/>
              </a:rPr>
              <a:t>Diet</a:t>
            </a:r>
          </a:p>
        </p:txBody>
      </p:sp>
      <p:sp>
        <p:nvSpPr>
          <p:cNvPr id="6" name="TextBox 5">
            <a:extLst>
              <a:ext uri="{FF2B5EF4-FFF2-40B4-BE49-F238E27FC236}">
                <a16:creationId xmlns:a16="http://schemas.microsoft.com/office/drawing/2014/main" id="{A4965445-FCCF-471A-A917-A67F660B9487}"/>
              </a:ext>
            </a:extLst>
          </p:cNvPr>
          <p:cNvSpPr txBox="1"/>
          <p:nvPr/>
        </p:nvSpPr>
        <p:spPr>
          <a:xfrm>
            <a:off x="5763236" y="3467985"/>
            <a:ext cx="2692131" cy="2585323"/>
          </a:xfrm>
          <a:prstGeom prst="rect">
            <a:avLst/>
          </a:prstGeom>
          <a:solidFill>
            <a:srgbClr val="F1884C"/>
          </a:solidFill>
        </p:spPr>
        <p:txBody>
          <a:bodyPr wrap="square" rtlCol="0">
            <a:spAutoFit/>
          </a:bodyPr>
          <a:lstStyle/>
          <a:p>
            <a:r>
              <a:rPr lang="en-GB" b="1" dirty="0">
                <a:solidFill>
                  <a:schemeClr val="bg1"/>
                </a:solidFill>
              </a:rPr>
              <a:t>Did You Know…? </a:t>
            </a:r>
          </a:p>
          <a:p>
            <a:r>
              <a:rPr lang="en-GB" dirty="0">
                <a:solidFill>
                  <a:schemeClr val="bg1"/>
                </a:solidFill>
              </a:rPr>
              <a:t>According to a report by the UN, at least 18% of all greenhouse gas emissions worldwide are produced by livestock – that’s more than the entire transportation sector!</a:t>
            </a:r>
          </a:p>
        </p:txBody>
      </p:sp>
      <p:pic>
        <p:nvPicPr>
          <p:cNvPr id="4" name="Picture 3">
            <a:extLst>
              <a:ext uri="{FF2B5EF4-FFF2-40B4-BE49-F238E27FC236}">
                <a16:creationId xmlns:a16="http://schemas.microsoft.com/office/drawing/2014/main" id="{2CC66510-0B58-433F-ADD4-7DE1169E3F2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0458" t="13613" r="20550" b="8710"/>
          <a:stretch/>
        </p:blipFill>
        <p:spPr>
          <a:xfrm>
            <a:off x="5672685" y="635799"/>
            <a:ext cx="2873231" cy="2675282"/>
          </a:xfrm>
          <a:prstGeom prst="rect">
            <a:avLst/>
          </a:prstGeom>
        </p:spPr>
      </p:pic>
      <p:sp>
        <p:nvSpPr>
          <p:cNvPr id="5" name="Arrow: Left 4">
            <a:hlinkClick r:id="rId4" action="ppaction://hlinksldjump"/>
            <a:extLst>
              <a:ext uri="{FF2B5EF4-FFF2-40B4-BE49-F238E27FC236}">
                <a16:creationId xmlns:a16="http://schemas.microsoft.com/office/drawing/2014/main" id="{5B3E74A2-3976-4B43-9D67-BD0A2D701762}"/>
              </a:ext>
            </a:extLst>
          </p:cNvPr>
          <p:cNvSpPr/>
          <p:nvPr/>
        </p:nvSpPr>
        <p:spPr>
          <a:xfrm>
            <a:off x="696286" y="708920"/>
            <a:ext cx="1227780" cy="608152"/>
          </a:xfrm>
          <a:prstGeom prst="leftArrow">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a:t>
            </a:r>
          </a:p>
        </p:txBody>
      </p:sp>
      <p:sp>
        <p:nvSpPr>
          <p:cNvPr id="10" name="TextBox 9">
            <a:extLst>
              <a:ext uri="{FF2B5EF4-FFF2-40B4-BE49-F238E27FC236}">
                <a16:creationId xmlns:a16="http://schemas.microsoft.com/office/drawing/2014/main" id="{7CC2771D-3D59-49E4-889F-23A1766BC03C}"/>
              </a:ext>
            </a:extLst>
          </p:cNvPr>
          <p:cNvSpPr txBox="1"/>
          <p:nvPr/>
        </p:nvSpPr>
        <p:spPr>
          <a:xfrm>
            <a:off x="688633" y="2938705"/>
            <a:ext cx="4572000" cy="1477328"/>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The process of deforestation and the methane gas produced from livestock has a great impact on the environment. Cutting down on the amount of meat we eat can lessen this impact. </a:t>
            </a:r>
          </a:p>
        </p:txBody>
      </p:sp>
      <p:sp>
        <p:nvSpPr>
          <p:cNvPr id="11" name="TextBox 10">
            <a:extLst>
              <a:ext uri="{FF2B5EF4-FFF2-40B4-BE49-F238E27FC236}">
                <a16:creationId xmlns:a16="http://schemas.microsoft.com/office/drawing/2014/main" id="{E0DBE718-6B58-49FD-A29D-EF660B5A3E99}"/>
              </a:ext>
            </a:extLst>
          </p:cNvPr>
          <p:cNvSpPr txBox="1"/>
          <p:nvPr/>
        </p:nvSpPr>
        <p:spPr>
          <a:xfrm>
            <a:off x="688633" y="4773971"/>
            <a:ext cx="4572000" cy="1200329"/>
          </a:xfrm>
          <a:prstGeom prst="rect">
            <a:avLst/>
          </a:prstGeom>
          <a:noFill/>
        </p:spPr>
        <p:txBody>
          <a:bodyPr wrap="square">
            <a:spAutoFit/>
          </a:bodyPr>
          <a:lstStyle/>
          <a:p>
            <a:pPr>
              <a:lnSpc>
                <a:spcPct val="100000"/>
              </a:lnSpc>
              <a:spcBef>
                <a:spcPct val="0"/>
              </a:spcBef>
              <a:buFontTx/>
              <a:buNone/>
            </a:pPr>
            <a:r>
              <a:rPr lang="en-GB" altLang="en-US" dirty="0">
                <a:solidFill>
                  <a:schemeClr val="tx1"/>
                </a:solidFill>
              </a:rPr>
              <a:t>Sourcing foods locally and eating seasonally can also help keep emissions down, as there would be less energy used in transporting food from other countries.</a:t>
            </a:r>
          </a:p>
        </p:txBody>
      </p:sp>
    </p:spTree>
    <p:extLst>
      <p:ext uri="{BB962C8B-B14F-4D97-AF65-F5344CB8AC3E}">
        <p14:creationId xmlns:p14="http://schemas.microsoft.com/office/powerpoint/2010/main" val="15943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0" grpId="0"/>
      <p:bldP spid="11"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619</TotalTime>
  <Words>1841</Words>
  <Application>Microsoft Office PowerPoint</Application>
  <PresentationFormat>On-screen Show (4:3)</PresentationFormat>
  <Paragraphs>118</Paragraphs>
  <Slides>18</Slides>
  <Notes>4</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Twinkl</vt:lpstr>
      <vt:lpstr>Calibri</vt:lpstr>
      <vt:lpstr>Arial</vt:lpstr>
      <vt:lpstr>Office Theme</vt:lpstr>
      <vt:lpstr>PowerPoint Presentation</vt:lpstr>
      <vt:lpstr>PowerPoint Presentation</vt:lpstr>
      <vt:lpstr>Today, We Will Think about…</vt:lpstr>
      <vt:lpstr>What Is Earth Day?</vt:lpstr>
      <vt:lpstr>Why Is Earth Day Important?</vt:lpstr>
      <vt:lpstr>What Is the Theme for Earth Day 2021?</vt:lpstr>
      <vt:lpstr>Restore Our Earth</vt:lpstr>
      <vt:lpstr>PowerPoint Presentation</vt:lpstr>
      <vt:lpstr>Diet</vt:lpstr>
      <vt:lpstr>Recycle, Reuse and Reduce</vt:lpstr>
      <vt:lpstr>Travel</vt:lpstr>
      <vt:lpstr>Trees</vt:lpstr>
      <vt:lpstr>Trees</vt:lpstr>
      <vt:lpstr>Volunteering</vt:lpstr>
      <vt:lpstr>Other</vt:lpstr>
      <vt:lpstr>Reflection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Alice Hawkes</dc:creator>
  <cp:lastModifiedBy>Alice Hawkes</cp:lastModifiedBy>
  <cp:revision>39</cp:revision>
  <dcterms:created xsi:type="dcterms:W3CDTF">2021-03-18T08:41:59Z</dcterms:created>
  <dcterms:modified xsi:type="dcterms:W3CDTF">2021-03-25T09:04:19Z</dcterms:modified>
</cp:coreProperties>
</file>