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handoutMasterIdLst>
    <p:handoutMasterId r:id="rId20"/>
  </p:handoutMasterIdLst>
  <p:sldIdLst>
    <p:sldId id="258" r:id="rId2"/>
    <p:sldId id="264" r:id="rId3"/>
    <p:sldId id="271" r:id="rId4"/>
    <p:sldId id="272" r:id="rId5"/>
    <p:sldId id="273" r:id="rId6"/>
    <p:sldId id="274" r:id="rId7"/>
    <p:sldId id="275" r:id="rId8"/>
    <p:sldId id="276" r:id="rId9"/>
    <p:sldId id="277" r:id="rId10"/>
    <p:sldId id="278" r:id="rId11"/>
    <p:sldId id="279" r:id="rId12"/>
    <p:sldId id="280" r:id="rId13"/>
    <p:sldId id="281" r:id="rId14"/>
    <p:sldId id="284" r:id="rId15"/>
    <p:sldId id="282" r:id="rId16"/>
    <p:sldId id="283" r:id="rId17"/>
    <p:sldId id="267" r:id="rId18"/>
  </p:sldIdLst>
  <p:sldSz cx="9144000" cy="6858000" type="screen4x3"/>
  <p:notesSz cx="6858000" cy="9144000"/>
  <p:embeddedFontLst>
    <p:embeddedFont>
      <p:font typeface="Twinkl" pitchFamily="2" charset="0"/>
      <p:regular r:id="rId21"/>
      <p:bold r:id="rId22"/>
    </p:embeddedFont>
    <p:embeddedFont>
      <p:font typeface="MS PGothic" panose="020B0600070205080204" pitchFamily="34" charset="-128"/>
      <p:regular r:id="rId23"/>
    </p:embeddedFont>
    <p:embeddedFont>
      <p:font typeface="Twinkl SemiBold" pitchFamily="2" charset="0"/>
      <p:bold r:id="rId24"/>
    </p:embeddedFont>
    <p:embeddedFont>
      <p:font typeface="Calibri" panose="020F0502020204030204" pitchFamily="34" charset="0"/>
      <p:regular r:id="rId25"/>
      <p:bold r:id="rId26"/>
      <p:italic r:id="rId27"/>
      <p:boldItalic r:id="rId28"/>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winkl" pitchFamily="2"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winkl" pitchFamily="2"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winkl" pitchFamily="2"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winkl" pitchFamily="2" charset="0"/>
        <a:ea typeface="MS PGothic" panose="020B0600070205080204" pitchFamily="34" charset="-128"/>
        <a:cs typeface="+mn-cs"/>
      </a:defRPr>
    </a:lvl5pPr>
    <a:lvl6pPr marL="2286000" algn="l" defTabSz="914400" rtl="0" eaLnBrk="1" latinLnBrk="0" hangingPunct="1">
      <a:defRPr kern="1200">
        <a:solidFill>
          <a:schemeClr val="tx1"/>
        </a:solidFill>
        <a:latin typeface="Twinkl" pitchFamily="2" charset="0"/>
        <a:ea typeface="MS PGothic" panose="020B0600070205080204" pitchFamily="34" charset="-128"/>
        <a:cs typeface="+mn-cs"/>
      </a:defRPr>
    </a:lvl6pPr>
    <a:lvl7pPr marL="2743200" algn="l" defTabSz="914400" rtl="0" eaLnBrk="1" latinLnBrk="0" hangingPunct="1">
      <a:defRPr kern="1200">
        <a:solidFill>
          <a:schemeClr val="tx1"/>
        </a:solidFill>
        <a:latin typeface="Twinkl" pitchFamily="2" charset="0"/>
        <a:ea typeface="MS PGothic" panose="020B0600070205080204" pitchFamily="34" charset="-128"/>
        <a:cs typeface="+mn-cs"/>
      </a:defRPr>
    </a:lvl7pPr>
    <a:lvl8pPr marL="3200400" algn="l" defTabSz="914400" rtl="0" eaLnBrk="1" latinLnBrk="0" hangingPunct="1">
      <a:defRPr kern="1200">
        <a:solidFill>
          <a:schemeClr val="tx1"/>
        </a:solidFill>
        <a:latin typeface="Twinkl" pitchFamily="2" charset="0"/>
        <a:ea typeface="MS PGothic" panose="020B0600070205080204" pitchFamily="34" charset="-128"/>
        <a:cs typeface="+mn-cs"/>
      </a:defRPr>
    </a:lvl8pPr>
    <a:lvl9pPr marL="3657600" algn="l" defTabSz="914400" rtl="0" eaLnBrk="1" latinLnBrk="0" hangingPunct="1">
      <a:defRPr kern="1200">
        <a:solidFill>
          <a:schemeClr val="tx1"/>
        </a:solidFill>
        <a:latin typeface="Twinkl"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83" userDrawn="1">
          <p15:clr>
            <a:srgbClr val="A4A3A4"/>
          </p15:clr>
        </p15:guide>
        <p15:guide id="2" orient="horz" pos="3974">
          <p15:clr>
            <a:srgbClr val="A4A3A4"/>
          </p15:clr>
        </p15:guide>
        <p15:guide id="3" orient="horz" pos="346">
          <p15:clr>
            <a:srgbClr val="A4A3A4"/>
          </p15:clr>
        </p15:guide>
        <p15:guide id="4" orient="horz" pos="368" userDrawn="1">
          <p15:clr>
            <a:srgbClr val="A4A3A4"/>
          </p15:clr>
        </p15:guide>
        <p15:guide id="5" orient="horz" pos="3838">
          <p15:clr>
            <a:srgbClr val="A4A3A4"/>
          </p15:clr>
        </p15:guide>
        <p15:guide id="6" pos="2880">
          <p15:clr>
            <a:srgbClr val="A4A3A4"/>
          </p15:clr>
        </p15:guide>
        <p15:guide id="7" pos="340">
          <p15:clr>
            <a:srgbClr val="A4A3A4"/>
          </p15:clr>
        </p15:guide>
        <p15:guide id="8" pos="5420">
          <p15:clr>
            <a:srgbClr val="A4A3A4"/>
          </p15:clr>
        </p15:guide>
        <p15:guide id="9" pos="476">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19"/>
    <a:srgbClr val="242424"/>
    <a:srgbClr val="18A0DB"/>
    <a:srgbClr val="0175B0"/>
    <a:srgbClr val="CEDF98"/>
    <a:srgbClr val="B9D26D"/>
    <a:srgbClr val="00A7E6"/>
    <a:srgbClr val="FFFFFF"/>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0" d="100"/>
          <a:sy n="100" d="100"/>
        </p:scale>
        <p:origin x="1230" y="84"/>
      </p:cViewPr>
      <p:guideLst>
        <p:guide orient="horz" pos="2183"/>
        <p:guide orient="horz" pos="3974"/>
        <p:guide orient="horz" pos="346"/>
        <p:guide orient="horz" pos="368"/>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EEE6824-19AA-43D7-BE15-454161B12076}" type="datetimeFigureOut">
              <a:rPr lang="en-GB" altLang="en-US"/>
              <a:pPr>
                <a:defRPr/>
              </a:pPr>
              <a:t>08/04/2019</a:t>
            </a:fld>
            <a:endParaRPr lang="en-GB"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2832806-F42C-410A-807A-6E7AF72B154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3A45A601-4B56-401B-A7B6-DD6F35B6773B}" type="datetimeFigureOut">
              <a:rPr lang="en-GB" altLang="en-US"/>
              <a:pPr>
                <a:defRPr/>
              </a:pPr>
              <a:t>08/04/2019</a:t>
            </a:fld>
            <a:endParaRPr lang="en-GB"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F7CDBE4-EF23-4007-94C6-FCC8FD4F73F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ea typeface="MS PGothic" panose="020B0600070205080204" pitchFamily="34" charset="-128"/>
              </a:defRPr>
            </a:lvl1pPr>
            <a:lvl2pPr marL="742950" indent="-285750">
              <a:defRPr>
                <a:solidFill>
                  <a:schemeClr val="tx1"/>
                </a:solidFill>
                <a:latin typeface="Twinkl" pitchFamily="2" charset="0"/>
                <a:ea typeface="MS PGothic" panose="020B0600070205080204" pitchFamily="34" charset="-128"/>
              </a:defRPr>
            </a:lvl2pPr>
            <a:lvl3pPr marL="1143000" indent="-228600">
              <a:defRPr>
                <a:solidFill>
                  <a:schemeClr val="tx1"/>
                </a:solidFill>
                <a:latin typeface="Twinkl" pitchFamily="2" charset="0"/>
                <a:ea typeface="MS PGothic" panose="020B0600070205080204" pitchFamily="34" charset="-128"/>
              </a:defRPr>
            </a:lvl3pPr>
            <a:lvl4pPr marL="1600200" indent="-228600">
              <a:defRPr>
                <a:solidFill>
                  <a:schemeClr val="tx1"/>
                </a:solidFill>
                <a:latin typeface="Twinkl" pitchFamily="2" charset="0"/>
                <a:ea typeface="MS PGothic" panose="020B0600070205080204" pitchFamily="34" charset="-128"/>
              </a:defRPr>
            </a:lvl4pPr>
            <a:lvl5pPr marL="2057400" indent="-228600">
              <a:defRPr>
                <a:solidFill>
                  <a:schemeClr val="tx1"/>
                </a:solidFill>
                <a:latin typeface="Twinkl" pitchFamily="2"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winkl" pitchFamily="2"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winkl" pitchFamily="2"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winkl" pitchFamily="2"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winkl" pitchFamily="2" charset="0"/>
                <a:ea typeface="MS PGothic" panose="020B0600070205080204" pitchFamily="34" charset="-128"/>
              </a:defRPr>
            </a:lvl9pPr>
          </a:lstStyle>
          <a:p>
            <a:fld id="{ED9659EE-9C1C-4ED9-9092-50319F8E2C65}" type="slidenum">
              <a:rPr lang="en-GB" altLang="en-US" smtClean="0">
                <a:latin typeface="Calibri" panose="020F0502020204030204" pitchFamily="34" charset="0"/>
              </a:rPr>
              <a:pPr/>
              <a:t>1</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86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88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9785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725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58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S PGothic" panose="020B0600070205080204" pitchFamily="34" charset="-128"/>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ea typeface="MS PGothic" panose="020B0600070205080204" pitchFamily="34" charset="-128"/>
        </a:defRPr>
      </a:lvl2pPr>
      <a:lvl3pPr algn="l" rtl="0" eaLnBrk="0" fontAlgn="base" hangingPunct="0">
        <a:lnSpc>
          <a:spcPct val="90000"/>
        </a:lnSpc>
        <a:spcBef>
          <a:spcPct val="0"/>
        </a:spcBef>
        <a:spcAft>
          <a:spcPct val="0"/>
        </a:spcAft>
        <a:defRPr sz="4000" b="1">
          <a:solidFill>
            <a:srgbClr val="1C1C1C"/>
          </a:solidFill>
          <a:latin typeface="Twinkl" pitchFamily="2" charset="0"/>
          <a:ea typeface="MS PGothic" panose="020B0600070205080204" pitchFamily="34" charset="-128"/>
        </a:defRPr>
      </a:lvl3pPr>
      <a:lvl4pPr algn="l" rtl="0" eaLnBrk="0" fontAlgn="base" hangingPunct="0">
        <a:lnSpc>
          <a:spcPct val="90000"/>
        </a:lnSpc>
        <a:spcBef>
          <a:spcPct val="0"/>
        </a:spcBef>
        <a:spcAft>
          <a:spcPct val="0"/>
        </a:spcAft>
        <a:defRPr sz="4000" b="1">
          <a:solidFill>
            <a:srgbClr val="1C1C1C"/>
          </a:solidFill>
          <a:latin typeface="Twinkl" pitchFamily="2" charset="0"/>
          <a:ea typeface="MS PGothic" panose="020B0600070205080204" pitchFamily="34" charset="-128"/>
        </a:defRPr>
      </a:lvl4pPr>
      <a:lvl5pPr algn="l" rtl="0" eaLnBrk="0" fontAlgn="base" hangingPunct="0">
        <a:lnSpc>
          <a:spcPct val="90000"/>
        </a:lnSpc>
        <a:spcBef>
          <a:spcPct val="0"/>
        </a:spcBef>
        <a:spcAft>
          <a:spcPct val="0"/>
        </a:spcAft>
        <a:defRPr sz="4000" b="1">
          <a:solidFill>
            <a:srgbClr val="1C1C1C"/>
          </a:solidFill>
          <a:latin typeface="Twinkl" pitchFamily="2" charset="0"/>
          <a:ea typeface="MS PGothic" panose="020B0600070205080204" pitchFamily="34" charset="-128"/>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MS PGothic" panose="020B0600070205080204" pitchFamily="34" charset="-128"/>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un.org/en/member-states/" TargetMode="External"/><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The United Nation Countries</a:t>
            </a:r>
          </a:p>
        </p:txBody>
      </p:sp>
      <p:sp>
        <p:nvSpPr>
          <p:cNvPr id="18436" name="TextBox 7"/>
          <p:cNvSpPr txBox="1">
            <a:spLocks noChangeArrowheads="1"/>
          </p:cNvSpPr>
          <p:nvPr/>
        </p:nvSpPr>
        <p:spPr bwMode="auto">
          <a:xfrm>
            <a:off x="755650" y="2941638"/>
            <a:ext cx="76327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a:solidFill>
                  <a:schemeClr val="tx1"/>
                </a:solidFill>
                <a:cs typeface="Arial" panose="020B0604020202020204" pitchFamily="34" charset="0"/>
              </a:rPr>
              <a:t>The USA belongs to the United Nations, along with many other countries from around the world. </a:t>
            </a:r>
          </a:p>
          <a:p>
            <a:pPr eaLnBrk="1" hangingPunct="1">
              <a:lnSpc>
                <a:spcPct val="100000"/>
              </a:lnSpc>
              <a:spcBef>
                <a:spcPct val="0"/>
              </a:spcBef>
              <a:spcAft>
                <a:spcPts val="1200"/>
              </a:spcAft>
              <a:buFontTx/>
              <a:buNone/>
            </a:pPr>
            <a:r>
              <a:rPr lang="en-GB" altLang="en-US" sz="1600">
                <a:solidFill>
                  <a:schemeClr val="tx1"/>
                </a:solidFill>
                <a:cs typeface="Arial" panose="020B0604020202020204" pitchFamily="34" charset="0"/>
              </a:rPr>
              <a:t>Have a look at the full list on the </a:t>
            </a:r>
            <a:r>
              <a:rPr lang="en-GB" altLang="en-US" sz="1600">
                <a:solidFill>
                  <a:schemeClr val="tx1"/>
                </a:solidFill>
                <a:cs typeface="Arial" panose="020B0604020202020204" pitchFamily="34" charset="0"/>
                <a:hlinkClick r:id="rId3"/>
              </a:rPr>
              <a:t>United Nations</a:t>
            </a:r>
            <a:r>
              <a:rPr lang="en-GB" altLang="en-US" sz="1600">
                <a:solidFill>
                  <a:schemeClr val="tx1"/>
                </a:solidFill>
                <a:cs typeface="Arial" panose="020B0604020202020204" pitchFamily="34" charset="0"/>
              </a:rPr>
              <a:t> website.</a:t>
            </a:r>
          </a:p>
        </p:txBody>
      </p:sp>
      <p:grpSp>
        <p:nvGrpSpPr>
          <p:cNvPr id="2" name="Group 1"/>
          <p:cNvGrpSpPr>
            <a:grpSpLocks/>
          </p:cNvGrpSpPr>
          <p:nvPr/>
        </p:nvGrpSpPr>
        <p:grpSpPr bwMode="auto">
          <a:xfrm>
            <a:off x="896938" y="1863725"/>
            <a:ext cx="7388225" cy="790575"/>
            <a:chOff x="879475" y="1846263"/>
            <a:chExt cx="7388225" cy="790575"/>
          </a:xfrm>
        </p:grpSpPr>
        <p:pic>
          <p:nvPicPr>
            <p:cNvPr id="1947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884363"/>
              <a:ext cx="114141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9"/>
            <p:cNvPicPr>
              <a:picLocks noChangeAspect="1"/>
            </p:cNvPicPr>
            <p:nvPr/>
          </p:nvPicPr>
          <p:blipFill>
            <a:blip r:embed="rId5">
              <a:extLst>
                <a:ext uri="{28A0092B-C50C-407E-A947-70E740481C1C}">
                  <a14:useLocalDpi xmlns:a14="http://schemas.microsoft.com/office/drawing/2010/main" val="0"/>
                </a:ext>
              </a:extLst>
            </a:blip>
            <a:srcRect b="5327"/>
            <a:stretch>
              <a:fillRect/>
            </a:stretch>
          </p:blipFill>
          <p:spPr bwMode="auto">
            <a:xfrm>
              <a:off x="3995738" y="1881188"/>
              <a:ext cx="1104900" cy="744537"/>
            </a:xfrm>
            <a:prstGeom prst="rect">
              <a:avLst/>
            </a:prstGeom>
            <a:noFill/>
            <a:ln w="3175"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72" name="Picture 10"/>
            <p:cNvPicPr>
              <a:picLocks noChangeAspect="1"/>
            </p:cNvPicPr>
            <p:nvPr/>
          </p:nvPicPr>
          <p:blipFill>
            <a:blip r:embed="rId6">
              <a:extLst>
                <a:ext uri="{28A0092B-C50C-407E-A947-70E740481C1C}">
                  <a14:useLocalDpi xmlns:a14="http://schemas.microsoft.com/office/drawing/2010/main" val="0"/>
                </a:ext>
              </a:extLst>
            </a:blip>
            <a:srcRect b="6380"/>
            <a:stretch>
              <a:fillRect/>
            </a:stretch>
          </p:blipFill>
          <p:spPr bwMode="auto">
            <a:xfrm>
              <a:off x="879475" y="1881188"/>
              <a:ext cx="1117600" cy="755650"/>
            </a:xfrm>
            <a:prstGeom prst="rect">
              <a:avLst/>
            </a:prstGeom>
            <a:noFill/>
            <a:ln w="3175"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7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9263" y="1862138"/>
              <a:ext cx="11620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9938" y="1846263"/>
              <a:ext cx="11477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a:grpSpLocks/>
          </p:cNvGrpSpPr>
          <p:nvPr/>
        </p:nvGrpSpPr>
        <p:grpSpPr bwMode="auto">
          <a:xfrm>
            <a:off x="755650" y="4237038"/>
            <a:ext cx="7632700" cy="1847850"/>
            <a:chOff x="755650" y="4237038"/>
            <a:chExt cx="7632700" cy="1847850"/>
          </a:xfrm>
        </p:grpSpPr>
        <p:sp>
          <p:nvSpPr>
            <p:cNvPr id="14" name="Rectangle 13"/>
            <p:cNvSpPr/>
            <p:nvPr/>
          </p:nvSpPr>
          <p:spPr bwMode="auto">
            <a:xfrm>
              <a:off x="755650" y="4237038"/>
              <a:ext cx="7632700" cy="792162"/>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r>
                <a:rPr lang="en-GB" altLang="en-US" dirty="0">
                  <a:solidFill>
                    <a:srgbClr val="242424"/>
                  </a:solidFill>
                </a:rPr>
                <a:t>Now you have looked at the countries in the United Nations, can you match the flags for Spain, Ireland, and Jamaica?</a:t>
              </a:r>
            </a:p>
          </p:txBody>
        </p:sp>
        <p:grpSp>
          <p:nvGrpSpPr>
            <p:cNvPr id="19463" name="Group 3"/>
            <p:cNvGrpSpPr>
              <a:grpSpLocks/>
            </p:cNvGrpSpPr>
            <p:nvPr/>
          </p:nvGrpSpPr>
          <p:grpSpPr bwMode="auto">
            <a:xfrm>
              <a:off x="2443163" y="5346700"/>
              <a:ext cx="4265613" cy="738188"/>
              <a:chOff x="2443163" y="5346700"/>
              <a:chExt cx="4265613" cy="738188"/>
            </a:xfrm>
          </p:grpSpPr>
          <p:pic>
            <p:nvPicPr>
              <p:cNvPr id="19464"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5353050"/>
                <a:ext cx="11287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32251" y="5353050"/>
                <a:ext cx="11287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1"/>
              <p:cNvPicPr>
                <a:picLocks noChangeAspect="1"/>
              </p:cNvPicPr>
              <p:nvPr/>
            </p:nvPicPr>
            <p:blipFill>
              <a:blip r:embed="rId11">
                <a:extLst>
                  <a:ext uri="{28A0092B-C50C-407E-A947-70E740481C1C}">
                    <a14:useLocalDpi xmlns:a14="http://schemas.microsoft.com/office/drawing/2010/main" val="0"/>
                  </a:ext>
                </a:extLst>
              </a:blip>
              <a:srcRect t="-2" b="4674"/>
              <a:stretch>
                <a:fillRect/>
              </a:stretch>
            </p:blipFill>
            <p:spPr bwMode="auto">
              <a:xfrm>
                <a:off x="5621338" y="5346700"/>
                <a:ext cx="1087438" cy="738188"/>
              </a:xfrm>
              <a:prstGeom prst="rect">
                <a:avLst/>
              </a:prstGeom>
              <a:noFill/>
              <a:ln w="3175"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482" name="Title 20"/>
          <p:cNvSpPr>
            <a:spLocks noGrp="1"/>
          </p:cNvSpPr>
          <p:nvPr>
            <p:ph type="title"/>
          </p:nvPr>
        </p:nvSpPr>
        <p:spPr>
          <a:xfrm>
            <a:off x="750888" y="695325"/>
            <a:ext cx="7632700" cy="993775"/>
          </a:xfrm>
        </p:spPr>
        <p:txBody>
          <a:bodyPr/>
          <a:lstStyle/>
          <a:p>
            <a:pPr algn="ctr" eaLnBrk="1" hangingPunct="1"/>
            <a:r>
              <a:rPr lang="en-GB" altLang="en-US" sz="3600" dirty="0">
                <a:solidFill>
                  <a:srgbClr val="013F19"/>
                </a:solidFill>
                <a:latin typeface="Twinkl" pitchFamily="2" charset="0"/>
              </a:rPr>
              <a:t>The Effects of </a:t>
            </a:r>
            <a:br>
              <a:rPr lang="en-GB" altLang="en-US" sz="3600" dirty="0">
                <a:solidFill>
                  <a:srgbClr val="013F19"/>
                </a:solidFill>
                <a:latin typeface="Twinkl" pitchFamily="2" charset="0"/>
              </a:rPr>
            </a:br>
            <a:r>
              <a:rPr lang="en-GB" altLang="en-US" sz="3600" dirty="0">
                <a:solidFill>
                  <a:srgbClr val="013F19"/>
                </a:solidFill>
                <a:latin typeface="Twinkl" pitchFamily="2" charset="0"/>
              </a:rPr>
              <a:t>Climate Change</a:t>
            </a:r>
          </a:p>
        </p:txBody>
      </p:sp>
      <p:sp>
        <p:nvSpPr>
          <p:cNvPr id="19459" name="TextBox 7"/>
          <p:cNvSpPr txBox="1">
            <a:spLocks noChangeArrowheads="1"/>
          </p:cNvSpPr>
          <p:nvPr/>
        </p:nvSpPr>
        <p:spPr bwMode="auto">
          <a:xfrm>
            <a:off x="755650" y="1731963"/>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As the Earth’s atmosphere warms, the ice caps are in danger of melting. This can cause sea levels to rise and lead to loss of habitat.</a:t>
            </a:r>
          </a:p>
        </p:txBody>
      </p:sp>
      <p:sp>
        <p:nvSpPr>
          <p:cNvPr id="19460" name="TextBox 11"/>
          <p:cNvSpPr txBox="1">
            <a:spLocks noChangeArrowheads="1"/>
          </p:cNvSpPr>
          <p:nvPr/>
        </p:nvSpPr>
        <p:spPr bwMode="auto">
          <a:xfrm>
            <a:off x="755650" y="2406650"/>
            <a:ext cx="7627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Extreme weather means that the Earth experiences more floods, droughts, and storms. Weather affects people, farming, and the environment.</a:t>
            </a:r>
          </a:p>
        </p:txBody>
      </p:sp>
      <p:sp>
        <p:nvSpPr>
          <p:cNvPr id="19461" name="TextBox 12"/>
          <p:cNvSpPr txBox="1">
            <a:spLocks noChangeArrowheads="1"/>
          </p:cNvSpPr>
          <p:nvPr/>
        </p:nvSpPr>
        <p:spPr bwMode="auto">
          <a:xfrm>
            <a:off x="755650" y="31369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As climate changes, so do habitats. Many species are in danger of extinction as they lose their homes and/or when they cannot adapt to the new climate.</a:t>
            </a:r>
          </a:p>
        </p:txBody>
      </p:sp>
      <p:sp>
        <p:nvSpPr>
          <p:cNvPr id="19462" name="TextBox 6"/>
          <p:cNvSpPr txBox="1">
            <a:spLocks noChangeArrowheads="1"/>
          </p:cNvSpPr>
          <p:nvPr/>
        </p:nvSpPr>
        <p:spPr bwMode="auto">
          <a:xfrm>
            <a:off x="755650" y="5715000"/>
            <a:ext cx="7627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b="1" dirty="0">
                <a:solidFill>
                  <a:schemeClr val="tx1"/>
                </a:solidFill>
              </a:rPr>
              <a:t>Fact: </a:t>
            </a:r>
            <a:r>
              <a:rPr lang="en-GB" altLang="en-US" sz="1400" dirty="0">
                <a:solidFill>
                  <a:schemeClr val="tx1"/>
                </a:solidFill>
              </a:rPr>
              <a:t>90% of scientists agree that climate change is caused by humans!</a:t>
            </a:r>
          </a:p>
        </p:txBody>
      </p:sp>
      <p:sp>
        <p:nvSpPr>
          <p:cNvPr id="16" name="Rectangle 15"/>
          <p:cNvSpPr/>
          <p:nvPr/>
        </p:nvSpPr>
        <p:spPr bwMode="auto">
          <a:xfrm>
            <a:off x="750888" y="4024313"/>
            <a:ext cx="7637462" cy="15367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r>
              <a:rPr lang="en-GB" altLang="en-US" b="1" dirty="0">
                <a:solidFill>
                  <a:schemeClr val="bg1"/>
                </a:solidFill>
              </a:rPr>
              <a:t>Did You Know?</a:t>
            </a:r>
          </a:p>
          <a:p>
            <a:pPr eaLnBrk="1" hangingPunct="1"/>
            <a:r>
              <a:rPr lang="en-GB" altLang="en-US" dirty="0">
                <a:solidFill>
                  <a:schemeClr val="bg1"/>
                </a:solidFill>
              </a:rPr>
              <a:t>It is said that when a child born today reaches 80 years old, the world will be 6 and a half degrees warmer. That might not sound a lot, but the planet only warmed by 7 degrees in the last 12,000 years! What does this tell you?</a:t>
            </a:r>
          </a:p>
        </p:txBody>
      </p:sp>
      <p:sp>
        <p:nvSpPr>
          <p:cNvPr id="20488"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P spid="19461" grpId="0"/>
      <p:bldP spid="1946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765175"/>
            <a:ext cx="8220075" cy="1139825"/>
          </a:xfrm>
        </p:spPr>
        <p:txBody>
          <a:bodyPr/>
          <a:lstStyle/>
          <a:p>
            <a:pPr algn="ctr" eaLnBrk="1" hangingPunct="1"/>
            <a:r>
              <a:rPr lang="en-GB" altLang="en-US" sz="3600" dirty="0">
                <a:solidFill>
                  <a:srgbClr val="013F19"/>
                </a:solidFill>
                <a:latin typeface="Twinkl" pitchFamily="2" charset="0"/>
              </a:rPr>
              <a:t>How Can You Support</a:t>
            </a:r>
            <a:br>
              <a:rPr lang="en-GB" altLang="en-US" sz="3600" dirty="0">
                <a:solidFill>
                  <a:srgbClr val="013F19"/>
                </a:solidFill>
                <a:latin typeface="Twinkl" pitchFamily="2" charset="0"/>
              </a:rPr>
            </a:br>
            <a:r>
              <a:rPr lang="en-GB" altLang="en-US" sz="3600" dirty="0">
                <a:solidFill>
                  <a:srgbClr val="013F19"/>
                </a:solidFill>
                <a:latin typeface="Twinkl" pitchFamily="2" charset="0"/>
              </a:rPr>
              <a:t>Earth Day?</a:t>
            </a:r>
          </a:p>
        </p:txBody>
      </p:sp>
      <p:sp>
        <p:nvSpPr>
          <p:cNvPr id="20483" name="Rectangle 17"/>
          <p:cNvSpPr>
            <a:spLocks noChangeArrowheads="1"/>
          </p:cNvSpPr>
          <p:nvPr/>
        </p:nvSpPr>
        <p:spPr bwMode="auto">
          <a:xfrm>
            <a:off x="4567238" y="2473325"/>
            <a:ext cx="38163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cs typeface="Arial" panose="020B0604020202020204" pitchFamily="34" charset="0"/>
              </a:rPr>
              <a:t>As well as helping to tackle climate change by absorbing carbon dioxide, trees help us feel relaxed and healthy. They can even help you concentrate at school! Trees provide food and shelter to animals and provide a sign of seasonal change. By getting outside and planting trees, we can improve our mood and create a stronger sense of community. With such a huge variety of trees, you can plant trees for food, for medicine, for building material, or just because they are nice to look at! Go on, give it a try!</a:t>
            </a:r>
          </a:p>
        </p:txBody>
      </p:sp>
      <p:sp>
        <p:nvSpPr>
          <p:cNvPr id="20484" name="TextBox 1"/>
          <p:cNvSpPr txBox="1">
            <a:spLocks noChangeArrowheads="1"/>
          </p:cNvSpPr>
          <p:nvPr/>
        </p:nvSpPr>
        <p:spPr bwMode="auto">
          <a:xfrm>
            <a:off x="755650" y="1962150"/>
            <a:ext cx="7632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Plant more trees!</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l="6833" r="10468"/>
          <a:stretch>
            <a:fillRect/>
          </a:stretch>
        </p:blipFill>
        <p:spPr bwMode="auto">
          <a:xfrm>
            <a:off x="755650" y="2482850"/>
            <a:ext cx="3613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720725" y="5972175"/>
            <a:ext cx="77104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rPr>
              <a:t>Photos courtesy of (Trees ForTheFuture@flickr.com) - granted under creative commons licence – attribution.</a:t>
            </a:r>
          </a:p>
        </p:txBody>
      </p:sp>
      <p:sp>
        <p:nvSpPr>
          <p:cNvPr id="21511"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2530" name="Title 20"/>
          <p:cNvSpPr>
            <a:spLocks noGrp="1"/>
          </p:cNvSpPr>
          <p:nvPr>
            <p:ph type="title"/>
          </p:nvPr>
        </p:nvSpPr>
        <p:spPr>
          <a:xfrm>
            <a:off x="457200" y="765175"/>
            <a:ext cx="8220075" cy="1139825"/>
          </a:xfrm>
        </p:spPr>
        <p:txBody>
          <a:bodyPr/>
          <a:lstStyle/>
          <a:p>
            <a:pPr algn="ctr" eaLnBrk="1" hangingPunct="1"/>
            <a:r>
              <a:rPr lang="en-GB" altLang="en-US" sz="3600" dirty="0">
                <a:solidFill>
                  <a:srgbClr val="013F19"/>
                </a:solidFill>
                <a:latin typeface="Twinkl" pitchFamily="2" charset="0"/>
              </a:rPr>
              <a:t>How Can You Support</a:t>
            </a:r>
            <a:br>
              <a:rPr lang="en-GB" altLang="en-US" sz="3600" dirty="0">
                <a:solidFill>
                  <a:srgbClr val="013F19"/>
                </a:solidFill>
                <a:latin typeface="Twinkl" pitchFamily="2" charset="0"/>
              </a:rPr>
            </a:br>
            <a:r>
              <a:rPr lang="en-GB" altLang="en-US" sz="3600" dirty="0">
                <a:solidFill>
                  <a:srgbClr val="013F19"/>
                </a:solidFill>
                <a:latin typeface="Twinkl" pitchFamily="2" charset="0"/>
              </a:rPr>
              <a:t>Earth Day?</a:t>
            </a:r>
          </a:p>
        </p:txBody>
      </p:sp>
      <p:sp>
        <p:nvSpPr>
          <p:cNvPr id="21508" name="Rectangle 17"/>
          <p:cNvSpPr>
            <a:spLocks noChangeArrowheads="1"/>
          </p:cNvSpPr>
          <p:nvPr/>
        </p:nvSpPr>
        <p:spPr bwMode="auto">
          <a:xfrm>
            <a:off x="755650" y="2867025"/>
            <a:ext cx="43164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b="1" dirty="0">
                <a:solidFill>
                  <a:schemeClr val="tx1"/>
                </a:solidFill>
                <a:cs typeface="Arial" panose="020B0604020202020204" pitchFamily="34" charset="0"/>
              </a:rPr>
              <a:t>Reduce</a:t>
            </a:r>
            <a:r>
              <a:rPr lang="en-GB" altLang="en-US" sz="1600" dirty="0">
                <a:solidFill>
                  <a:schemeClr val="tx1"/>
                </a:solidFill>
                <a:cs typeface="Arial" panose="020B0604020202020204" pitchFamily="34" charset="0"/>
              </a:rPr>
              <a:t> the amount of trash you create - can you use reusable bottles and containers in your packed lunch? Try it!</a:t>
            </a:r>
          </a:p>
          <a:p>
            <a:pPr eaLnBrk="1" hangingPunct="1">
              <a:lnSpc>
                <a:spcPct val="100000"/>
              </a:lnSpc>
              <a:spcBef>
                <a:spcPct val="0"/>
              </a:spcBef>
              <a:spcAft>
                <a:spcPts val="1200"/>
              </a:spcAft>
              <a:buFontTx/>
              <a:buNone/>
            </a:pPr>
            <a:r>
              <a:rPr lang="en-GB" altLang="en-US" sz="1600" b="1" dirty="0">
                <a:solidFill>
                  <a:schemeClr val="tx1"/>
                </a:solidFill>
                <a:cs typeface="Arial" panose="020B0604020202020204" pitchFamily="34" charset="0"/>
              </a:rPr>
              <a:t>Reuse</a:t>
            </a:r>
            <a:r>
              <a:rPr lang="en-GB" altLang="en-US" sz="1600" dirty="0">
                <a:solidFill>
                  <a:schemeClr val="tx1"/>
                </a:solidFill>
                <a:cs typeface="Arial" panose="020B0604020202020204" pitchFamily="34" charset="0"/>
              </a:rPr>
              <a:t> items lots of times before you throw them away - can you write on both sides of your paper? Try it!</a:t>
            </a:r>
          </a:p>
          <a:p>
            <a:pPr eaLnBrk="1" hangingPunct="1">
              <a:lnSpc>
                <a:spcPct val="100000"/>
              </a:lnSpc>
              <a:spcBef>
                <a:spcPct val="0"/>
              </a:spcBef>
              <a:spcAft>
                <a:spcPts val="1200"/>
              </a:spcAft>
              <a:buFontTx/>
              <a:buNone/>
            </a:pPr>
            <a:r>
              <a:rPr lang="en-GB" altLang="en-US" sz="1600" b="1" dirty="0">
                <a:solidFill>
                  <a:schemeClr val="tx1"/>
                </a:solidFill>
                <a:cs typeface="Arial" panose="020B0604020202020204" pitchFamily="34" charset="0"/>
              </a:rPr>
              <a:t>Recycle</a:t>
            </a:r>
            <a:r>
              <a:rPr lang="en-GB" altLang="en-US" sz="1600" dirty="0">
                <a:solidFill>
                  <a:schemeClr val="tx1"/>
                </a:solidFill>
                <a:cs typeface="Arial" panose="020B0604020202020204" pitchFamily="34" charset="0"/>
              </a:rPr>
              <a:t> items you can’t use any more instead of throwing them away - clothes, paper, metal, glass - they can all be recycled!</a:t>
            </a:r>
            <a:endParaRPr lang="en-GB" altLang="en-US" sz="1600" b="1" dirty="0">
              <a:solidFill>
                <a:schemeClr val="tx1"/>
              </a:solidFill>
              <a:cs typeface="Arial" panose="020B0604020202020204" pitchFamily="34" charset="0"/>
            </a:endParaRPr>
          </a:p>
        </p:txBody>
      </p:sp>
      <p:sp>
        <p:nvSpPr>
          <p:cNvPr id="21509" name="TextBox 1"/>
          <p:cNvSpPr txBox="1">
            <a:spLocks noChangeArrowheads="1"/>
          </p:cNvSpPr>
          <p:nvPr/>
        </p:nvSpPr>
        <p:spPr bwMode="auto">
          <a:xfrm>
            <a:off x="755650" y="1990725"/>
            <a:ext cx="7632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Reduce, reuse, recycle!</a:t>
            </a:r>
          </a:p>
        </p:txBody>
      </p:sp>
      <p:sp>
        <p:nvSpPr>
          <p:cNvPr id="22533"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pic>
        <p:nvPicPr>
          <p:cNvPr id="2253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2309813"/>
            <a:ext cx="306705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508">
                                            <p:txEl>
                                              <p:pRg st="0" end="0"/>
                                            </p:txEl>
                                          </p:spTgt>
                                        </p:tgtEl>
                                        <p:attrNameLst>
                                          <p:attrName>style.visibility</p:attrName>
                                        </p:attrNameLst>
                                      </p:cBhvr>
                                      <p:to>
                                        <p:strVal val="visible"/>
                                      </p:to>
                                    </p:set>
                                    <p:animEffect transition="in" filter="fade">
                                      <p:cBhvr>
                                        <p:cTn id="11" dur="500"/>
                                        <p:tgtEl>
                                          <p:spTgt spid="2150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508">
                                            <p:txEl>
                                              <p:pRg st="1" end="1"/>
                                            </p:txEl>
                                          </p:spTgt>
                                        </p:tgtEl>
                                        <p:attrNameLst>
                                          <p:attrName>style.visibility</p:attrName>
                                        </p:attrNameLst>
                                      </p:cBhvr>
                                      <p:to>
                                        <p:strVal val="visible"/>
                                      </p:to>
                                    </p:set>
                                    <p:animEffect transition="in" filter="fade">
                                      <p:cBhvr>
                                        <p:cTn id="16" dur="500"/>
                                        <p:tgtEl>
                                          <p:spTgt spid="215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08">
                                            <p:txEl>
                                              <p:pRg st="2" end="2"/>
                                            </p:txEl>
                                          </p:spTgt>
                                        </p:tgtEl>
                                        <p:attrNameLst>
                                          <p:attrName>style.visibility</p:attrName>
                                        </p:attrNameLst>
                                      </p:cBhvr>
                                      <p:to>
                                        <p:strVal val="visible"/>
                                      </p:to>
                                    </p:set>
                                    <p:animEffect transition="in" filter="fade">
                                      <p:cBhvr>
                                        <p:cTn id="21" dur="500"/>
                                        <p:tgtEl>
                                          <p:spTgt spid="215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79425"/>
            <a:ext cx="8220075" cy="993775"/>
          </a:xfrm>
        </p:spPr>
        <p:txBody>
          <a:bodyPr/>
          <a:lstStyle/>
          <a:p>
            <a:r>
              <a:rPr lang="en-GB" altLang="en-US" dirty="0">
                <a:solidFill>
                  <a:srgbClr val="013F19"/>
                </a:solidFill>
                <a:latin typeface="Twinkl" pitchFamily="2" charset="0"/>
              </a:rPr>
              <a:t>Sort the trash!</a:t>
            </a:r>
          </a:p>
        </p:txBody>
      </p:sp>
      <p:sp>
        <p:nvSpPr>
          <p:cNvPr id="3" name="Rectangle 2"/>
          <p:cNvSpPr/>
          <p:nvPr/>
        </p:nvSpPr>
        <p:spPr>
          <a:xfrm>
            <a:off x="757238" y="1690688"/>
            <a:ext cx="2076450" cy="4402137"/>
          </a:xfrm>
          <a:prstGeom prst="rect">
            <a:avLst/>
          </a:prstGeom>
          <a:noFill/>
          <a:ln w="12700">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56" name="Rectangle 3"/>
          <p:cNvSpPr>
            <a:spLocks noChangeArrowheads="1"/>
          </p:cNvSpPr>
          <p:nvPr/>
        </p:nvSpPr>
        <p:spPr bwMode="auto">
          <a:xfrm>
            <a:off x="1152525" y="1295400"/>
            <a:ext cx="1290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rgbClr val="0175B0"/>
                </a:solidFill>
              </a:rPr>
              <a:t>Recyclable</a:t>
            </a:r>
            <a:endParaRPr lang="en-GB" altLang="en-US">
              <a:solidFill>
                <a:srgbClr val="0175B0"/>
              </a:solidFill>
            </a:endParaRPr>
          </a:p>
        </p:txBody>
      </p:sp>
      <p:sp>
        <p:nvSpPr>
          <p:cNvPr id="23557" name="Rectangle 7"/>
          <p:cNvSpPr>
            <a:spLocks noChangeArrowheads="1"/>
          </p:cNvSpPr>
          <p:nvPr/>
        </p:nvSpPr>
        <p:spPr bwMode="auto">
          <a:xfrm>
            <a:off x="6432550" y="1304925"/>
            <a:ext cx="1793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rgbClr val="0175B0"/>
                </a:solidFill>
              </a:rPr>
              <a:t>Non-Recyclable</a:t>
            </a:r>
            <a:endParaRPr lang="en-GB" altLang="en-US">
              <a:solidFill>
                <a:srgbClr val="0175B0"/>
              </a:solidFill>
            </a:endParaRPr>
          </a:p>
        </p:txBody>
      </p:sp>
      <p:sp>
        <p:nvSpPr>
          <p:cNvPr id="12" name="Rectangle 11"/>
          <p:cNvSpPr/>
          <p:nvPr/>
        </p:nvSpPr>
        <p:spPr>
          <a:xfrm>
            <a:off x="6311900" y="1708150"/>
            <a:ext cx="2076450" cy="4384675"/>
          </a:xfrm>
          <a:prstGeom prst="rect">
            <a:avLst/>
          </a:prstGeom>
          <a:noFill/>
          <a:ln w="12700">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69348">
            <a:off x="3425825" y="1443038"/>
            <a:ext cx="933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1511300"/>
            <a:ext cx="12065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4813" y="5465763"/>
            <a:ext cx="1993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0055">
            <a:off x="4354513" y="3208338"/>
            <a:ext cx="792162"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3360738"/>
            <a:ext cx="12239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87172">
            <a:off x="1069975" y="1651000"/>
            <a:ext cx="9128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88731">
            <a:off x="1987550" y="2606675"/>
            <a:ext cx="7937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0425" y="3748088"/>
            <a:ext cx="8604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4535488"/>
            <a:ext cx="8588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60425" y="5465763"/>
            <a:ext cx="1927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13538" y="1819275"/>
            <a:ext cx="136683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83375" y="3948113"/>
            <a:ext cx="14224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2530" name="Picture 5"/>
          <p:cNvPicPr>
            <a:picLocks noChangeAspect="1"/>
          </p:cNvPicPr>
          <p:nvPr/>
        </p:nvPicPr>
        <p:blipFill>
          <a:blip r:embed="rId3">
            <a:extLst>
              <a:ext uri="{28A0092B-C50C-407E-A947-70E740481C1C}">
                <a14:useLocalDpi xmlns:a14="http://schemas.microsoft.com/office/drawing/2010/main" val="0"/>
              </a:ext>
            </a:extLst>
          </a:blip>
          <a:srcRect l="15628" t="9538" r="18758" b="2055"/>
          <a:stretch>
            <a:fillRect/>
          </a:stretch>
        </p:blipFill>
        <p:spPr bwMode="auto">
          <a:xfrm>
            <a:off x="755650" y="2814638"/>
            <a:ext cx="361315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20"/>
          <p:cNvSpPr>
            <a:spLocks noGrp="1"/>
          </p:cNvSpPr>
          <p:nvPr>
            <p:ph type="title"/>
          </p:nvPr>
        </p:nvSpPr>
        <p:spPr>
          <a:xfrm>
            <a:off x="457200" y="765175"/>
            <a:ext cx="8220075" cy="1139825"/>
          </a:xfrm>
        </p:spPr>
        <p:txBody>
          <a:bodyPr/>
          <a:lstStyle/>
          <a:p>
            <a:pPr algn="ctr" eaLnBrk="1" hangingPunct="1"/>
            <a:r>
              <a:rPr lang="en-GB" altLang="en-US" sz="3600" dirty="0">
                <a:solidFill>
                  <a:srgbClr val="013F19"/>
                </a:solidFill>
                <a:latin typeface="Twinkl" pitchFamily="2" charset="0"/>
              </a:rPr>
              <a:t>How Can You Support</a:t>
            </a:r>
            <a:br>
              <a:rPr lang="en-GB" altLang="en-US" sz="3600" dirty="0">
                <a:solidFill>
                  <a:srgbClr val="013F19"/>
                </a:solidFill>
                <a:latin typeface="Twinkl" pitchFamily="2" charset="0"/>
              </a:rPr>
            </a:br>
            <a:r>
              <a:rPr lang="en-GB" altLang="en-US" sz="3600" dirty="0">
                <a:solidFill>
                  <a:srgbClr val="013F19"/>
                </a:solidFill>
                <a:latin typeface="Twinkl" pitchFamily="2" charset="0"/>
              </a:rPr>
              <a:t>Earth Day?</a:t>
            </a:r>
          </a:p>
        </p:txBody>
      </p:sp>
      <p:sp>
        <p:nvSpPr>
          <p:cNvPr id="22532" name="TextBox 1"/>
          <p:cNvSpPr txBox="1">
            <a:spLocks noChangeArrowheads="1"/>
          </p:cNvSpPr>
          <p:nvPr/>
        </p:nvSpPr>
        <p:spPr bwMode="auto">
          <a:xfrm>
            <a:off x="755650" y="1990725"/>
            <a:ext cx="7632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b="1">
                <a:solidFill>
                  <a:schemeClr val="tx1"/>
                </a:solidFill>
                <a:latin typeface="Twinkl SemiBold" pitchFamily="2" charset="0"/>
                <a:cs typeface="Arial" panose="020B0604020202020204" pitchFamily="34" charset="0"/>
              </a:rPr>
              <a:t>Watch an environmentally-themed movie!</a:t>
            </a:r>
          </a:p>
        </p:txBody>
      </p:sp>
      <p:sp>
        <p:nvSpPr>
          <p:cNvPr id="22533" name="Rectangle 9"/>
          <p:cNvSpPr>
            <a:spLocks noChangeArrowheads="1"/>
          </p:cNvSpPr>
          <p:nvPr/>
        </p:nvSpPr>
        <p:spPr bwMode="auto">
          <a:xfrm>
            <a:off x="4567238" y="2816225"/>
            <a:ext cx="38163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cs typeface="Arial" panose="020B0604020202020204" pitchFamily="34" charset="0"/>
              </a:rPr>
              <a:t>Do you want a greater understanding of the Earth Day message? Watch a movie with an environmental theme such as Wall-E, Happy Feet, or </a:t>
            </a:r>
            <a:r>
              <a:rPr lang="en-GB" altLang="en-US" sz="1600" dirty="0" err="1">
                <a:solidFill>
                  <a:schemeClr val="tx1"/>
                </a:solidFill>
                <a:cs typeface="Arial" panose="020B0604020202020204" pitchFamily="34" charset="0"/>
              </a:rPr>
              <a:t>FernGully</a:t>
            </a:r>
            <a:r>
              <a:rPr lang="en-GB" altLang="en-US" sz="1600" dirty="0">
                <a:solidFill>
                  <a:schemeClr val="tx1"/>
                </a:solidFill>
                <a:cs typeface="Arial" panose="020B0604020202020204" pitchFamily="34" charset="0"/>
              </a:rPr>
              <a:t>.</a:t>
            </a:r>
          </a:p>
          <a:p>
            <a:pPr eaLnBrk="1" hangingPunct="1">
              <a:lnSpc>
                <a:spcPct val="100000"/>
              </a:lnSpc>
              <a:spcBef>
                <a:spcPct val="0"/>
              </a:spcBef>
              <a:buFontTx/>
              <a:buNone/>
            </a:pPr>
            <a:endParaRPr lang="en-GB" altLang="en-US" sz="1600" dirty="0">
              <a:solidFill>
                <a:schemeClr val="tx1"/>
              </a:solidFill>
              <a:cs typeface="Arial" panose="020B0604020202020204" pitchFamily="34" charset="0"/>
            </a:endParaRPr>
          </a:p>
          <a:p>
            <a:pPr eaLnBrk="1" hangingPunct="1">
              <a:lnSpc>
                <a:spcPct val="100000"/>
              </a:lnSpc>
              <a:spcBef>
                <a:spcPct val="0"/>
              </a:spcBef>
              <a:buFontTx/>
              <a:buNone/>
            </a:pPr>
            <a:r>
              <a:rPr lang="en-GB" altLang="en-US" sz="1600" dirty="0">
                <a:solidFill>
                  <a:schemeClr val="tx1"/>
                </a:solidFill>
                <a:cs typeface="Arial" panose="020B0604020202020204" pitchFamily="34" charset="0"/>
              </a:rPr>
              <a:t>As well as having fun watching the movie, you’ll learn about caring for Planet Earth!</a:t>
            </a:r>
          </a:p>
        </p:txBody>
      </p:sp>
      <p:sp>
        <p:nvSpPr>
          <p:cNvPr id="24582" name="TextBox 8"/>
          <p:cNvSpPr>
            <a:spLocks noChangeArrowheads="1"/>
          </p:cNvSpPr>
          <p:nvPr/>
        </p:nvSpPr>
        <p:spPr bwMode="auto">
          <a:xfrm>
            <a:off x="7342188" y="5703888"/>
            <a:ext cx="1046162" cy="388937"/>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602" name="Title 20"/>
          <p:cNvSpPr>
            <a:spLocks noGrp="1"/>
          </p:cNvSpPr>
          <p:nvPr>
            <p:ph type="title"/>
          </p:nvPr>
        </p:nvSpPr>
        <p:spPr>
          <a:xfrm>
            <a:off x="457200" y="765175"/>
            <a:ext cx="8220075" cy="1139825"/>
          </a:xfrm>
        </p:spPr>
        <p:txBody>
          <a:bodyPr/>
          <a:lstStyle/>
          <a:p>
            <a:pPr algn="ctr" eaLnBrk="1" hangingPunct="1"/>
            <a:r>
              <a:rPr lang="en-GB" altLang="en-US" sz="3600" dirty="0">
                <a:solidFill>
                  <a:srgbClr val="013F19"/>
                </a:solidFill>
                <a:latin typeface="Twinkl" pitchFamily="2" charset="0"/>
              </a:rPr>
              <a:t>How Can You Support</a:t>
            </a:r>
            <a:br>
              <a:rPr lang="en-GB" altLang="en-US" sz="3600" dirty="0">
                <a:solidFill>
                  <a:srgbClr val="013F19"/>
                </a:solidFill>
                <a:latin typeface="Twinkl" pitchFamily="2" charset="0"/>
              </a:rPr>
            </a:br>
            <a:r>
              <a:rPr lang="en-GB" altLang="en-US" sz="3600" dirty="0">
                <a:solidFill>
                  <a:srgbClr val="013F19"/>
                </a:solidFill>
                <a:latin typeface="Twinkl" pitchFamily="2" charset="0"/>
              </a:rPr>
              <a:t>Earth Day?</a:t>
            </a:r>
          </a:p>
        </p:txBody>
      </p:sp>
      <p:sp>
        <p:nvSpPr>
          <p:cNvPr id="23555" name="Rectangle 17"/>
          <p:cNvSpPr>
            <a:spLocks noChangeArrowheads="1"/>
          </p:cNvSpPr>
          <p:nvPr/>
        </p:nvSpPr>
        <p:spPr bwMode="auto">
          <a:xfrm>
            <a:off x="2928938" y="3068638"/>
            <a:ext cx="545941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a:solidFill>
                  <a:schemeClr val="tx1"/>
                </a:solidFill>
              </a:rPr>
              <a:t>Your carbon footprint is the amount of carbon dioxide you release into the air. Everyone needs to use energy but how you choose to travel can produce more or less carbon dioxide.</a:t>
            </a:r>
          </a:p>
          <a:p>
            <a:pPr eaLnBrk="1" hangingPunct="1">
              <a:lnSpc>
                <a:spcPct val="100000"/>
              </a:lnSpc>
              <a:spcBef>
                <a:spcPct val="0"/>
              </a:spcBef>
              <a:spcAft>
                <a:spcPts val="1200"/>
              </a:spcAft>
              <a:buFontTx/>
              <a:buNone/>
            </a:pPr>
            <a:r>
              <a:rPr lang="en-GB" altLang="en-US" sz="1600">
                <a:solidFill>
                  <a:schemeClr val="tx1"/>
                </a:solidFill>
              </a:rPr>
              <a:t>Can you walk or cycle to school?</a:t>
            </a:r>
          </a:p>
          <a:p>
            <a:pPr eaLnBrk="1" hangingPunct="1">
              <a:lnSpc>
                <a:spcPct val="100000"/>
              </a:lnSpc>
              <a:spcBef>
                <a:spcPct val="0"/>
              </a:spcBef>
              <a:spcAft>
                <a:spcPts val="1200"/>
              </a:spcAft>
              <a:buFontTx/>
              <a:buNone/>
            </a:pPr>
            <a:r>
              <a:rPr lang="en-GB" altLang="en-US" sz="1600">
                <a:solidFill>
                  <a:schemeClr val="tx1"/>
                </a:solidFill>
              </a:rPr>
              <a:t>Why don’t you make a class graph to show how you travel to school over the course of a week? Make it a class mission to respect and protect your planet!</a:t>
            </a:r>
          </a:p>
        </p:txBody>
      </p:sp>
      <p:sp>
        <p:nvSpPr>
          <p:cNvPr id="23556" name="TextBox 1"/>
          <p:cNvSpPr txBox="1">
            <a:spLocks noChangeArrowheads="1"/>
          </p:cNvSpPr>
          <p:nvPr/>
        </p:nvSpPr>
        <p:spPr bwMode="auto">
          <a:xfrm>
            <a:off x="2800349" y="2062163"/>
            <a:ext cx="558799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2400" b="1" dirty="0">
                <a:solidFill>
                  <a:schemeClr val="tx1"/>
                </a:solidFill>
                <a:latin typeface="Twinkl SemiBold" pitchFamily="2" charset="0"/>
                <a:cs typeface="Arial" panose="020B0604020202020204" pitchFamily="34" charset="0"/>
              </a:rPr>
              <a:t>Reduce your carbon footprint!</a:t>
            </a:r>
          </a:p>
        </p:txBody>
      </p:sp>
      <p:pic>
        <p:nvPicPr>
          <p:cNvPr id="256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762125"/>
            <a:ext cx="16541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What Is Earth Day?</a:t>
            </a:r>
          </a:p>
        </p:txBody>
      </p:sp>
      <p:sp>
        <p:nvSpPr>
          <p:cNvPr id="10244" name="Rectangle 4"/>
          <p:cNvSpPr>
            <a:spLocks noChangeArrowheads="1"/>
          </p:cNvSpPr>
          <p:nvPr/>
        </p:nvSpPr>
        <p:spPr bwMode="auto">
          <a:xfrm>
            <a:off x="755650" y="1514475"/>
            <a:ext cx="76327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US" altLang="en-US" sz="1600" dirty="0">
                <a:solidFill>
                  <a:schemeClr val="tx1"/>
                </a:solidFill>
                <a:cs typeface="Arial" panose="020B0604020202020204" pitchFamily="34" charset="0"/>
              </a:rPr>
              <a:t>Earth Day takes place every year on April 22</a:t>
            </a:r>
            <a:r>
              <a:rPr lang="en-US" altLang="en-US" sz="1600" baseline="30000" dirty="0">
                <a:solidFill>
                  <a:schemeClr val="tx1"/>
                </a:solidFill>
                <a:cs typeface="Arial" panose="020B0604020202020204" pitchFamily="34" charset="0"/>
              </a:rPr>
              <a:t>nd</a:t>
            </a:r>
            <a:r>
              <a:rPr lang="en-US" altLang="en-US" sz="1600" dirty="0">
                <a:solidFill>
                  <a:schemeClr val="tx1"/>
                </a:solidFill>
                <a:cs typeface="Arial" panose="020B0604020202020204" pitchFamily="34" charset="0"/>
              </a:rPr>
              <a:t>.</a:t>
            </a:r>
          </a:p>
          <a:p>
            <a:pPr eaLnBrk="1" hangingPunct="1">
              <a:lnSpc>
                <a:spcPct val="100000"/>
              </a:lnSpc>
              <a:spcBef>
                <a:spcPct val="0"/>
              </a:spcBef>
              <a:buFontTx/>
              <a:buNone/>
            </a:pPr>
            <a:endParaRPr lang="en-US" altLang="en-US" sz="1600" dirty="0">
              <a:solidFill>
                <a:schemeClr val="tx1"/>
              </a:solidFill>
              <a:cs typeface="Arial" panose="020B0604020202020204" pitchFamily="34" charset="0"/>
            </a:endParaRPr>
          </a:p>
          <a:p>
            <a:pPr eaLnBrk="1" hangingPunct="1">
              <a:lnSpc>
                <a:spcPct val="100000"/>
              </a:lnSpc>
              <a:spcBef>
                <a:spcPct val="0"/>
              </a:spcBef>
              <a:buFontTx/>
              <a:buNone/>
            </a:pPr>
            <a:r>
              <a:rPr lang="en-US" altLang="en-US" sz="1600" dirty="0">
                <a:solidFill>
                  <a:schemeClr val="tx1"/>
                </a:solidFill>
                <a:cs typeface="Arial" panose="020B0604020202020204" pitchFamily="34" charset="0"/>
              </a:rPr>
              <a:t>Since 1970, people all around the world have shown their support for the environment by becoming involved in Earth Day.</a:t>
            </a:r>
          </a:p>
          <a:p>
            <a:pPr eaLnBrk="1" hangingPunct="1">
              <a:lnSpc>
                <a:spcPct val="100000"/>
              </a:lnSpc>
              <a:spcBef>
                <a:spcPct val="0"/>
              </a:spcBef>
              <a:buFontTx/>
              <a:buNone/>
            </a:pPr>
            <a:endParaRPr lang="en-US" altLang="en-US" sz="1600" dirty="0">
              <a:solidFill>
                <a:schemeClr val="tx1"/>
              </a:solidFill>
              <a:cs typeface="Arial" panose="020B0604020202020204" pitchFamily="34" charset="0"/>
            </a:endParaRPr>
          </a:p>
          <a:p>
            <a:pPr eaLnBrk="1" hangingPunct="1">
              <a:lnSpc>
                <a:spcPct val="100000"/>
              </a:lnSpc>
              <a:spcBef>
                <a:spcPct val="0"/>
              </a:spcBef>
              <a:buFontTx/>
              <a:buNone/>
            </a:pPr>
            <a:r>
              <a:rPr lang="en-US" altLang="en-US" sz="1600" dirty="0">
                <a:solidFill>
                  <a:schemeClr val="tx1"/>
                </a:solidFill>
                <a:cs typeface="Arial" panose="020B0604020202020204" pitchFamily="34" charset="0"/>
              </a:rPr>
              <a:t>People in over 193 countries will take part in activities to help raise awareness of climate change and to protect the environment. </a:t>
            </a:r>
          </a:p>
        </p:txBody>
      </p:sp>
      <p:grpSp>
        <p:nvGrpSpPr>
          <p:cNvPr id="3" name="Group 2"/>
          <p:cNvGrpSpPr>
            <a:grpSpLocks/>
          </p:cNvGrpSpPr>
          <p:nvPr/>
        </p:nvGrpSpPr>
        <p:grpSpPr bwMode="auto">
          <a:xfrm>
            <a:off x="755650" y="4130675"/>
            <a:ext cx="7710488" cy="1962150"/>
            <a:chOff x="720994" y="4177746"/>
            <a:chExt cx="7710487" cy="1963193"/>
          </a:xfrm>
        </p:grpSpPr>
        <p:grpSp>
          <p:nvGrpSpPr>
            <p:cNvPr id="11269" name="Group 1"/>
            <p:cNvGrpSpPr>
              <a:grpSpLocks/>
            </p:cNvGrpSpPr>
            <p:nvPr/>
          </p:nvGrpSpPr>
          <p:grpSpPr bwMode="auto">
            <a:xfrm>
              <a:off x="755650" y="4177746"/>
              <a:ext cx="7632700" cy="1690687"/>
              <a:chOff x="755650" y="4177746"/>
              <a:chExt cx="7632700" cy="1690687"/>
            </a:xfrm>
          </p:grpSpPr>
          <p:sp>
            <p:nvSpPr>
              <p:cNvPr id="7" name="Rectangle 6"/>
              <p:cNvSpPr/>
              <p:nvPr/>
            </p:nvSpPr>
            <p:spPr>
              <a:xfrm>
                <a:off x="2260869" y="4373113"/>
                <a:ext cx="6127749" cy="126749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12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177746"/>
                <a:ext cx="1677988"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3"/>
              <p:cNvSpPr txBox="1">
                <a:spLocks noChangeArrowheads="1"/>
              </p:cNvSpPr>
              <p:nvPr/>
            </p:nvSpPr>
            <p:spPr bwMode="auto">
              <a:xfrm>
                <a:off x="2595563" y="4482546"/>
                <a:ext cx="521811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b="1">
                    <a:solidFill>
                      <a:schemeClr val="bg1"/>
                    </a:solidFill>
                  </a:rPr>
                  <a:t>Did You Know?</a:t>
                </a:r>
              </a:p>
              <a:p>
                <a:pPr eaLnBrk="1" hangingPunct="1">
                  <a:lnSpc>
                    <a:spcPct val="100000"/>
                  </a:lnSpc>
                  <a:spcBef>
                    <a:spcPct val="0"/>
                  </a:spcBef>
                  <a:buFontTx/>
                  <a:buNone/>
                </a:pPr>
                <a:r>
                  <a:rPr lang="en-GB" altLang="en-US" sz="1600">
                    <a:solidFill>
                      <a:schemeClr val="bg1"/>
                    </a:solidFill>
                  </a:rPr>
                  <a:t>The Earth was first photographed from space in 1978 by astronauts on Apollo 8.</a:t>
                </a:r>
              </a:p>
            </p:txBody>
          </p:sp>
        </p:grpSp>
        <p:sp>
          <p:nvSpPr>
            <p:cNvPr id="11270" name="TextBox 7"/>
            <p:cNvSpPr txBox="1">
              <a:spLocks noChangeArrowheads="1"/>
            </p:cNvSpPr>
            <p:nvPr/>
          </p:nvSpPr>
          <p:spPr bwMode="auto">
            <a:xfrm>
              <a:off x="720994" y="5971662"/>
              <a:ext cx="77104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rPr>
                <a:t>Photos courtesy of (NASA Goddard Space Flight Center@flickr.com)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What Can We Do?</a:t>
            </a:r>
          </a:p>
        </p:txBody>
      </p:sp>
      <p:sp>
        <p:nvSpPr>
          <p:cNvPr id="11267" name="Rectangle 4"/>
          <p:cNvSpPr>
            <a:spLocks noChangeArrowheads="1"/>
          </p:cNvSpPr>
          <p:nvPr/>
        </p:nvSpPr>
        <p:spPr bwMode="auto">
          <a:xfrm>
            <a:off x="755650" y="1426048"/>
            <a:ext cx="76327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cs typeface="Arial" panose="020B0604020202020204" pitchFamily="34" charset="0"/>
              </a:rPr>
              <a:t>How can people help the Earth on Earth Day and throughout the year?</a:t>
            </a:r>
            <a:endParaRPr lang="en-US" altLang="en-US" sz="1600" dirty="0">
              <a:solidFill>
                <a:schemeClr val="tx1"/>
              </a:solidFill>
              <a:cs typeface="Arial" panose="020B0604020202020204" pitchFamily="34" charset="0"/>
            </a:endParaRPr>
          </a:p>
        </p:txBody>
      </p:sp>
      <p:grpSp>
        <p:nvGrpSpPr>
          <p:cNvPr id="3" name="Group 2"/>
          <p:cNvGrpSpPr/>
          <p:nvPr/>
        </p:nvGrpSpPr>
        <p:grpSpPr>
          <a:xfrm>
            <a:off x="2575645" y="1974145"/>
            <a:ext cx="2755180" cy="1443037"/>
            <a:chOff x="2112077" y="2031295"/>
            <a:chExt cx="2755180" cy="1443037"/>
          </a:xfrm>
        </p:grpSpPr>
        <p:sp>
          <p:nvSpPr>
            <p:cNvPr id="11269" name="TextBox 7"/>
            <p:cNvSpPr txBox="1">
              <a:spLocks noChangeArrowheads="1"/>
            </p:cNvSpPr>
            <p:nvPr/>
          </p:nvSpPr>
          <p:spPr bwMode="auto">
            <a:xfrm>
              <a:off x="3441832" y="2429941"/>
              <a:ext cx="1425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US" altLang="en-US" sz="1600" b="1" dirty="0">
                  <a:solidFill>
                    <a:schemeClr val="tx1"/>
                  </a:solidFill>
                  <a:cs typeface="Arial" panose="020B0604020202020204" pitchFamily="34" charset="0"/>
                </a:rPr>
                <a:t>Mission 1</a:t>
              </a:r>
            </a:p>
            <a:p>
              <a:pPr eaLnBrk="1" hangingPunct="1">
                <a:lnSpc>
                  <a:spcPct val="100000"/>
                </a:lnSpc>
                <a:spcBef>
                  <a:spcPct val="0"/>
                </a:spcBef>
                <a:buFontTx/>
                <a:buNone/>
              </a:pPr>
              <a:r>
                <a:rPr lang="en-US" altLang="en-US" sz="1600" dirty="0">
                  <a:solidFill>
                    <a:schemeClr val="tx1"/>
                  </a:solidFill>
                  <a:cs typeface="Arial" panose="020B0604020202020204" pitchFamily="34" charset="0"/>
                </a:rPr>
                <a:t>Plant trees.</a:t>
              </a:r>
            </a:p>
          </p:txBody>
        </p:sp>
        <p:pic>
          <p:nvPicPr>
            <p:cNvPr id="1127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2077" y="2031295"/>
              <a:ext cx="111774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3048588" y="3515891"/>
            <a:ext cx="4706367" cy="1095348"/>
            <a:chOff x="1176133" y="3620666"/>
            <a:chExt cx="4706367" cy="1095348"/>
          </a:xfrm>
        </p:grpSpPr>
        <p:sp>
          <p:nvSpPr>
            <p:cNvPr id="11270" name="TextBox 9"/>
            <p:cNvSpPr txBox="1">
              <a:spLocks noChangeArrowheads="1"/>
            </p:cNvSpPr>
            <p:nvPr/>
          </p:nvSpPr>
          <p:spPr bwMode="auto">
            <a:xfrm>
              <a:off x="2762251" y="3708104"/>
              <a:ext cx="31202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US" altLang="en-US" sz="1600" b="1" dirty="0">
                  <a:solidFill>
                    <a:schemeClr val="tx1"/>
                  </a:solidFill>
                  <a:cs typeface="Arial" panose="020B0604020202020204" pitchFamily="34" charset="0"/>
                </a:rPr>
                <a:t>Mission 2</a:t>
              </a:r>
              <a:endParaRPr lang="en-US" altLang="en-US" sz="1600" dirty="0">
                <a:solidFill>
                  <a:schemeClr val="tx1"/>
                </a:solidFill>
                <a:cs typeface="Arial" panose="020B0604020202020204" pitchFamily="34" charset="0"/>
              </a:endParaRPr>
            </a:p>
            <a:p>
              <a:pPr eaLnBrk="1" hangingPunct="1">
                <a:lnSpc>
                  <a:spcPct val="100000"/>
                </a:lnSpc>
                <a:spcBef>
                  <a:spcPct val="0"/>
                </a:spcBef>
                <a:buFontTx/>
                <a:buNone/>
              </a:pPr>
              <a:r>
                <a:rPr lang="en-GB" altLang="en-US" sz="1600" dirty="0">
                  <a:solidFill>
                    <a:schemeClr val="tx1"/>
                  </a:solidFill>
                  <a:cs typeface="Arial" panose="020B0604020202020204" pitchFamily="34" charset="0"/>
                </a:rPr>
                <a:t>Stop using fossil fuels and make cities run on renewable energy.</a:t>
              </a:r>
              <a:endParaRPr lang="en-US" altLang="en-US" sz="1600" b="1" dirty="0">
                <a:solidFill>
                  <a:schemeClr val="tx1"/>
                </a:solidFill>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133" y="3620666"/>
              <a:ext cx="1467262" cy="1095348"/>
            </a:xfrm>
            <a:prstGeom prst="rect">
              <a:avLst/>
            </a:prstGeom>
          </p:spPr>
        </p:pic>
      </p:grpSp>
      <p:grpSp>
        <p:nvGrpSpPr>
          <p:cNvPr id="6" name="Group 5"/>
          <p:cNvGrpSpPr/>
          <p:nvPr/>
        </p:nvGrpSpPr>
        <p:grpSpPr>
          <a:xfrm>
            <a:off x="2481263" y="4776788"/>
            <a:ext cx="4193381" cy="1335087"/>
            <a:chOff x="2481263" y="4748213"/>
            <a:chExt cx="4193381" cy="1335087"/>
          </a:xfrm>
        </p:grpSpPr>
        <p:sp>
          <p:nvSpPr>
            <p:cNvPr id="11271" name="TextBox 8"/>
            <p:cNvSpPr txBox="1">
              <a:spLocks noChangeArrowheads="1"/>
            </p:cNvSpPr>
            <p:nvPr/>
          </p:nvSpPr>
          <p:spPr bwMode="auto">
            <a:xfrm>
              <a:off x="3987006" y="5000257"/>
              <a:ext cx="26876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US" altLang="en-US" sz="1600" b="1" dirty="0">
                  <a:solidFill>
                    <a:schemeClr val="tx1"/>
                  </a:solidFill>
                  <a:cs typeface="Arial" panose="020B0604020202020204" pitchFamily="34" charset="0"/>
                </a:rPr>
                <a:t>Mission 3</a:t>
              </a:r>
            </a:p>
            <a:p>
              <a:pPr eaLnBrk="1" hangingPunct="1">
                <a:lnSpc>
                  <a:spcPct val="100000"/>
                </a:lnSpc>
                <a:spcBef>
                  <a:spcPct val="0"/>
                </a:spcBef>
                <a:buFontTx/>
                <a:buNone/>
              </a:pPr>
              <a:r>
                <a:rPr lang="en-GB" altLang="en-US" sz="1600" dirty="0">
                  <a:solidFill>
                    <a:schemeClr val="tx1"/>
                  </a:solidFill>
                  <a:cs typeface="Arial" panose="020B0604020202020204" pitchFamily="34" charset="0"/>
                </a:rPr>
                <a:t>Build on momentum from the Paris Climate Summit. </a:t>
              </a:r>
              <a:endParaRPr lang="en-US" altLang="en-US" sz="1600" b="1" dirty="0">
                <a:solidFill>
                  <a:schemeClr val="tx1"/>
                </a:solidFill>
                <a:cs typeface="Arial" panose="020B0604020202020204" pitchFamily="34" charset="0"/>
              </a:endParaRPr>
            </a:p>
          </p:txBody>
        </p:sp>
        <p:pic>
          <p:nvPicPr>
            <p:cNvPr id="13" name="Picture 5"/>
            <p:cNvPicPr>
              <a:picLocks noChangeAspect="1"/>
            </p:cNvPicPr>
            <p:nvPr/>
          </p:nvPicPr>
          <p:blipFill rotWithShape="1">
            <a:blip r:embed="rId5">
              <a:extLst>
                <a:ext uri="{28A0092B-C50C-407E-A947-70E740481C1C}">
                  <a14:useLocalDpi xmlns:a14="http://schemas.microsoft.com/office/drawing/2010/main" val="0"/>
                </a:ext>
              </a:extLst>
            </a:blip>
            <a:srcRect l="-1" r="31588"/>
            <a:stretch/>
          </p:blipFill>
          <p:spPr bwMode="auto">
            <a:xfrm>
              <a:off x="2481263" y="4748213"/>
              <a:ext cx="1306512" cy="13350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750620" y="3429000"/>
            <a:ext cx="6694756" cy="887412"/>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rgbClr val="242424"/>
                </a:solidFill>
              </a:rPr>
              <a:t>Can you think of a positive reason for cutting down trees? </a:t>
            </a:r>
            <a:br>
              <a:rPr lang="en-GB" altLang="en-US" dirty="0">
                <a:solidFill>
                  <a:srgbClr val="242424"/>
                </a:solidFill>
              </a:rPr>
            </a:br>
            <a:r>
              <a:rPr lang="en-GB" altLang="en-US" dirty="0">
                <a:solidFill>
                  <a:srgbClr val="242424"/>
                </a:solidFill>
              </a:rPr>
              <a:t>Can you suggest why we need to plant more trees?</a:t>
            </a:r>
          </a:p>
        </p:txBody>
      </p:sp>
      <p:sp>
        <p:nvSpPr>
          <p:cNvPr id="13315"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Mission 1: Why Trees?</a:t>
            </a:r>
          </a:p>
        </p:txBody>
      </p:sp>
      <p:sp>
        <p:nvSpPr>
          <p:cNvPr id="12294" name="Rectangle 4"/>
          <p:cNvSpPr>
            <a:spLocks noChangeArrowheads="1"/>
          </p:cNvSpPr>
          <p:nvPr/>
        </p:nvSpPr>
        <p:spPr bwMode="auto">
          <a:xfrm>
            <a:off x="755650" y="1514475"/>
            <a:ext cx="7632700" cy="19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dirty="0">
                <a:solidFill>
                  <a:schemeClr val="tx1"/>
                </a:solidFill>
                <a:cs typeface="Arial" panose="020B0604020202020204" pitchFamily="34" charset="0"/>
              </a:rPr>
              <a:t>The planet loses 15 billion trees each year. That’s an area the size of 48 football fields each minute! Trees are cut down for many reasons, but the main reasons are to make space for people to live and to clear land for farming. Trees are also used to make furniture and paper.</a:t>
            </a:r>
          </a:p>
          <a:p>
            <a:pPr eaLnBrk="1" hangingPunct="1">
              <a:lnSpc>
                <a:spcPct val="100000"/>
              </a:lnSpc>
              <a:spcBef>
                <a:spcPct val="0"/>
              </a:spcBef>
              <a:spcAft>
                <a:spcPts val="1200"/>
              </a:spcAft>
              <a:buFontTx/>
              <a:buNone/>
            </a:pPr>
            <a:r>
              <a:rPr lang="en-GB" altLang="en-US" dirty="0">
                <a:solidFill>
                  <a:schemeClr val="tx1"/>
                </a:solidFill>
                <a:cs typeface="Arial" panose="020B0604020202020204" pitchFamily="34" charset="0"/>
              </a:rPr>
              <a:t>We need trees! They help to clean the air and provide oxygen, food, and shelter. </a:t>
            </a:r>
          </a:p>
        </p:txBody>
      </p:sp>
      <p:grpSp>
        <p:nvGrpSpPr>
          <p:cNvPr id="3" name="Group 2"/>
          <p:cNvGrpSpPr>
            <a:grpSpLocks/>
          </p:cNvGrpSpPr>
          <p:nvPr/>
        </p:nvGrpSpPr>
        <p:grpSpPr bwMode="auto">
          <a:xfrm>
            <a:off x="715963" y="4367213"/>
            <a:ext cx="7710487" cy="1773237"/>
            <a:chOff x="720994" y="4366486"/>
            <a:chExt cx="7710487" cy="1774453"/>
          </a:xfrm>
        </p:grpSpPr>
        <p:sp>
          <p:nvSpPr>
            <p:cNvPr id="12" name="Rectangle 11"/>
            <p:cNvSpPr/>
            <p:nvPr/>
          </p:nvSpPr>
          <p:spPr>
            <a:xfrm>
              <a:off x="2433637" y="4561882"/>
              <a:ext cx="5954981" cy="128834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1200"/>
                </a:spcAft>
              </a:pPr>
              <a:r>
                <a:rPr lang="en-GB" altLang="en-US" b="1" dirty="0">
                  <a:solidFill>
                    <a:schemeClr val="bg1"/>
                  </a:solidFill>
                </a:rPr>
                <a:t>Did You Know?</a:t>
              </a:r>
            </a:p>
            <a:p>
              <a:pPr eaLnBrk="1" hangingPunct="1"/>
              <a:r>
                <a:rPr lang="en-GB" altLang="en-US" dirty="0">
                  <a:solidFill>
                    <a:srgbClr val="FFFFFF"/>
                  </a:solidFill>
                </a:rPr>
                <a:t>Trees can grow up to 300 feet high and live for thousands of years!</a:t>
              </a:r>
            </a:p>
          </p:txBody>
        </p:sp>
        <p:pic>
          <p:nvPicPr>
            <p:cNvPr id="13321" name="Picture 7"/>
            <p:cNvPicPr>
              <a:picLocks noChangeAspect="1"/>
            </p:cNvPicPr>
            <p:nvPr/>
          </p:nvPicPr>
          <p:blipFill>
            <a:blip r:embed="rId3">
              <a:extLst>
                <a:ext uri="{28A0092B-C50C-407E-A947-70E740481C1C}">
                  <a14:useLocalDpi xmlns:a14="http://schemas.microsoft.com/office/drawing/2010/main" val="0"/>
                </a:ext>
              </a:extLst>
            </a:blip>
            <a:srcRect l="2991" t="16071" r="710" b="10744"/>
            <a:stretch>
              <a:fillRect/>
            </a:stretch>
          </p:blipFill>
          <p:spPr bwMode="auto">
            <a:xfrm>
              <a:off x="755650" y="4366486"/>
              <a:ext cx="16779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2"/>
            <p:cNvSpPr txBox="1">
              <a:spLocks noChangeArrowheads="1"/>
            </p:cNvSpPr>
            <p:nvPr/>
          </p:nvSpPr>
          <p:spPr bwMode="auto">
            <a:xfrm>
              <a:off x="720994" y="5971662"/>
              <a:ext cx="77104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rPr>
                <a:t>Photos courtesy of (Thomas Kriese@flickr.com) - granted under creative commons licence – attribution.</a:t>
              </a:r>
            </a:p>
          </p:txBody>
        </p:sp>
      </p:grpSp>
      <p:sp>
        <p:nvSpPr>
          <p:cNvPr id="13318"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29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Trees Are Great!</a:t>
            </a:r>
          </a:p>
        </p:txBody>
      </p:sp>
      <p:sp>
        <p:nvSpPr>
          <p:cNvPr id="13316" name="TextBox 7"/>
          <p:cNvSpPr txBox="1">
            <a:spLocks noChangeArrowheads="1"/>
          </p:cNvSpPr>
          <p:nvPr/>
        </p:nvSpPr>
        <p:spPr bwMode="auto">
          <a:xfrm>
            <a:off x="1998663" y="1660525"/>
            <a:ext cx="638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rgbClr val="242424"/>
                </a:solidFill>
              </a:rPr>
              <a:t>Trees </a:t>
            </a:r>
            <a:r>
              <a:rPr lang="en-GB" altLang="en-US" sz="1600">
                <a:solidFill>
                  <a:srgbClr val="0175B0"/>
                </a:solidFill>
              </a:rPr>
              <a:t>mitigate</a:t>
            </a:r>
            <a:r>
              <a:rPr lang="en-GB" altLang="en-US" sz="1600">
                <a:solidFill>
                  <a:srgbClr val="242424"/>
                </a:solidFill>
              </a:rPr>
              <a:t> climate change and </a:t>
            </a:r>
            <a:r>
              <a:rPr lang="en-GB" altLang="en-US" sz="1600">
                <a:solidFill>
                  <a:srgbClr val="0175B0"/>
                </a:solidFill>
              </a:rPr>
              <a:t>pollution</a:t>
            </a:r>
            <a:r>
              <a:rPr lang="en-GB" altLang="en-US" sz="1600">
                <a:solidFill>
                  <a:srgbClr val="242424"/>
                </a:solidFill>
              </a:rPr>
              <a:t> by absorbing excess carbon dioxide and filtering pollutants from the air.</a:t>
            </a:r>
          </a:p>
        </p:txBody>
      </p:sp>
      <p:sp>
        <p:nvSpPr>
          <p:cNvPr id="13317" name="TextBox 11"/>
          <p:cNvSpPr txBox="1">
            <a:spLocks noChangeArrowheads="1"/>
          </p:cNvSpPr>
          <p:nvPr/>
        </p:nvSpPr>
        <p:spPr bwMode="auto">
          <a:xfrm>
            <a:off x="1998663" y="2813050"/>
            <a:ext cx="638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rgbClr val="242424"/>
                </a:solidFill>
              </a:rPr>
              <a:t>Trees improve </a:t>
            </a:r>
            <a:r>
              <a:rPr lang="en-GB" altLang="en-US" sz="1600">
                <a:solidFill>
                  <a:srgbClr val="0175B0"/>
                </a:solidFill>
              </a:rPr>
              <a:t>biodiversity</a:t>
            </a:r>
            <a:r>
              <a:rPr lang="en-GB" altLang="en-US" sz="1600">
                <a:solidFill>
                  <a:srgbClr val="242424"/>
                </a:solidFill>
              </a:rPr>
              <a:t>. Planting the correct trees can counteract species loss.</a:t>
            </a:r>
          </a:p>
        </p:txBody>
      </p:sp>
      <p:sp>
        <p:nvSpPr>
          <p:cNvPr id="13318" name="TextBox 12"/>
          <p:cNvSpPr txBox="1">
            <a:spLocks noChangeArrowheads="1"/>
          </p:cNvSpPr>
          <p:nvPr/>
        </p:nvSpPr>
        <p:spPr bwMode="auto">
          <a:xfrm>
            <a:off x="1998663" y="3965575"/>
            <a:ext cx="638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rgbClr val="242424"/>
                </a:solidFill>
              </a:rPr>
              <a:t>Trees support </a:t>
            </a:r>
            <a:r>
              <a:rPr lang="en-GB" altLang="en-US" sz="1600">
                <a:solidFill>
                  <a:srgbClr val="0175B0"/>
                </a:solidFill>
              </a:rPr>
              <a:t>communities</a:t>
            </a:r>
            <a:r>
              <a:rPr lang="en-GB" altLang="en-US" sz="1600">
                <a:solidFill>
                  <a:srgbClr val="242424"/>
                </a:solidFill>
              </a:rPr>
              <a:t>. They create better living spaces and can result in less trash and less crime.</a:t>
            </a:r>
          </a:p>
        </p:txBody>
      </p:sp>
      <p:sp>
        <p:nvSpPr>
          <p:cNvPr id="14" name="Rectangle 13"/>
          <p:cNvSpPr/>
          <p:nvPr/>
        </p:nvSpPr>
        <p:spPr bwMode="auto">
          <a:xfrm>
            <a:off x="755650" y="4913313"/>
            <a:ext cx="7632700" cy="712787"/>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rgbClr val="242424"/>
                </a:solidFill>
              </a:rPr>
              <a:t>Use a dictionary to find the definition of the words in </a:t>
            </a:r>
            <a:r>
              <a:rPr lang="en-GB" altLang="en-US" dirty="0">
                <a:solidFill>
                  <a:srgbClr val="0175B0"/>
                </a:solidFill>
              </a:rPr>
              <a:t>blue</a:t>
            </a:r>
            <a:r>
              <a:rPr lang="en-GB" altLang="en-US" dirty="0">
                <a:solidFill>
                  <a:srgbClr val="242424"/>
                </a:solidFill>
              </a:rPr>
              <a:t>. Try putting each word in a sentence of your own to show your understanding.</a:t>
            </a:r>
          </a:p>
        </p:txBody>
      </p:sp>
      <p:sp>
        <p:nvSpPr>
          <p:cNvPr id="13321" name="TextBox 6"/>
          <p:cNvSpPr txBox="1">
            <a:spLocks noChangeArrowheads="1"/>
          </p:cNvSpPr>
          <p:nvPr/>
        </p:nvSpPr>
        <p:spPr bwMode="auto">
          <a:xfrm>
            <a:off x="755650" y="5813425"/>
            <a:ext cx="76279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b="1" dirty="0">
                <a:solidFill>
                  <a:schemeClr val="tx1"/>
                </a:solidFill>
              </a:rPr>
              <a:t>Fact: </a:t>
            </a:r>
            <a:r>
              <a:rPr lang="en-GB" altLang="en-US" sz="1400" dirty="0">
                <a:solidFill>
                  <a:schemeClr val="tx1"/>
                </a:solidFill>
              </a:rPr>
              <a:t>Just one mature oak tree can support as many as 500 different species!</a:t>
            </a:r>
          </a:p>
        </p:txBody>
      </p:sp>
      <p:pic>
        <p:nvPicPr>
          <p:cNvPr id="13322"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3846513"/>
            <a:ext cx="68262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2544763"/>
            <a:ext cx="723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9475" y="1543050"/>
            <a:ext cx="105568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3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fade">
                                      <p:cBhvr>
                                        <p:cTn id="30"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13318" grpId="0"/>
      <p:bldP spid="14" grpId="0" animBg="1"/>
      <p:bldP spid="133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Definitions</a:t>
            </a:r>
          </a:p>
        </p:txBody>
      </p:sp>
      <p:sp>
        <p:nvSpPr>
          <p:cNvPr id="14341" name="Rectangle 17"/>
          <p:cNvSpPr>
            <a:spLocks noChangeArrowheads="1"/>
          </p:cNvSpPr>
          <p:nvPr/>
        </p:nvSpPr>
        <p:spPr bwMode="auto">
          <a:xfrm>
            <a:off x="2320925" y="1582738"/>
            <a:ext cx="45894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To make something bad less serious; to reduce or lessen the effects.</a:t>
            </a:r>
          </a:p>
        </p:txBody>
      </p:sp>
      <p:sp>
        <p:nvSpPr>
          <p:cNvPr id="14342" name="Rectangle 18"/>
          <p:cNvSpPr>
            <a:spLocks noChangeArrowheads="1"/>
          </p:cNvSpPr>
          <p:nvPr/>
        </p:nvSpPr>
        <p:spPr bwMode="auto">
          <a:xfrm>
            <a:off x="2320925" y="2328863"/>
            <a:ext cx="4416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Introducing something to the environment that is poisonous or harmful.</a:t>
            </a:r>
          </a:p>
        </p:txBody>
      </p:sp>
      <p:sp>
        <p:nvSpPr>
          <p:cNvPr id="14343" name="Rectangle 19"/>
          <p:cNvSpPr>
            <a:spLocks noChangeArrowheads="1"/>
          </p:cNvSpPr>
          <p:nvPr/>
        </p:nvSpPr>
        <p:spPr bwMode="auto">
          <a:xfrm>
            <a:off x="2320925" y="3054350"/>
            <a:ext cx="44164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The variety or number of different species in a particular habitat. Usually, a high number is thought to be a good thing.</a:t>
            </a:r>
          </a:p>
        </p:txBody>
      </p:sp>
      <p:sp>
        <p:nvSpPr>
          <p:cNvPr id="14344" name="Rectangle 21"/>
          <p:cNvSpPr>
            <a:spLocks noChangeArrowheads="1"/>
          </p:cNvSpPr>
          <p:nvPr/>
        </p:nvSpPr>
        <p:spPr bwMode="auto">
          <a:xfrm>
            <a:off x="2320925" y="3981450"/>
            <a:ext cx="44164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Groups of people living in the same place or having something in common. A community often has shared values and attitudes.</a:t>
            </a:r>
          </a:p>
        </p:txBody>
      </p:sp>
      <p:sp>
        <p:nvSpPr>
          <p:cNvPr id="14345" name="TextBox 4"/>
          <p:cNvSpPr txBox="1">
            <a:spLocks noChangeArrowheads="1"/>
          </p:cNvSpPr>
          <p:nvPr/>
        </p:nvSpPr>
        <p:spPr bwMode="auto">
          <a:xfrm>
            <a:off x="755650" y="1603375"/>
            <a:ext cx="1487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rgbClr val="0175B0"/>
                </a:solidFill>
              </a:rPr>
              <a:t>mitigate</a:t>
            </a:r>
          </a:p>
        </p:txBody>
      </p:sp>
      <p:sp>
        <p:nvSpPr>
          <p:cNvPr id="14346" name="TextBox 22"/>
          <p:cNvSpPr txBox="1">
            <a:spLocks noChangeArrowheads="1"/>
          </p:cNvSpPr>
          <p:nvPr/>
        </p:nvSpPr>
        <p:spPr bwMode="auto">
          <a:xfrm>
            <a:off x="755650" y="2349500"/>
            <a:ext cx="1487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rgbClr val="0175B0"/>
                </a:solidFill>
              </a:rPr>
              <a:t>pollution</a:t>
            </a:r>
          </a:p>
        </p:txBody>
      </p:sp>
      <p:sp>
        <p:nvSpPr>
          <p:cNvPr id="14347" name="TextBox 23"/>
          <p:cNvSpPr txBox="1">
            <a:spLocks noChangeArrowheads="1"/>
          </p:cNvSpPr>
          <p:nvPr/>
        </p:nvSpPr>
        <p:spPr bwMode="auto">
          <a:xfrm>
            <a:off x="755650" y="3059113"/>
            <a:ext cx="1487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rgbClr val="0175B0"/>
                </a:solidFill>
              </a:rPr>
              <a:t>biodiversity</a:t>
            </a:r>
          </a:p>
        </p:txBody>
      </p:sp>
      <p:sp>
        <p:nvSpPr>
          <p:cNvPr id="14348" name="TextBox 24"/>
          <p:cNvSpPr txBox="1">
            <a:spLocks noChangeArrowheads="1"/>
          </p:cNvSpPr>
          <p:nvPr/>
        </p:nvSpPr>
        <p:spPr bwMode="auto">
          <a:xfrm>
            <a:off x="755650" y="4010025"/>
            <a:ext cx="1487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rgbClr val="0175B0"/>
                </a:solidFill>
              </a:rPr>
              <a:t>communities</a:t>
            </a:r>
          </a:p>
        </p:txBody>
      </p:sp>
      <p:pic>
        <p:nvPicPr>
          <p:cNvPr id="1537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5138" y="925513"/>
            <a:ext cx="1477962"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755650" y="4775200"/>
            <a:ext cx="7632700" cy="1317625"/>
            <a:chOff x="755650" y="4775200"/>
            <a:chExt cx="7632700" cy="1317625"/>
          </a:xfrm>
        </p:grpSpPr>
        <p:sp>
          <p:nvSpPr>
            <p:cNvPr id="14" name="Rectangle 13"/>
            <p:cNvSpPr/>
            <p:nvPr/>
          </p:nvSpPr>
          <p:spPr>
            <a:xfrm>
              <a:off x="1258888" y="5665788"/>
              <a:ext cx="7129462" cy="423862"/>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75" name="TextBox 3"/>
            <p:cNvSpPr txBox="1">
              <a:spLocks noChangeArrowheads="1"/>
            </p:cNvSpPr>
            <p:nvPr/>
          </p:nvSpPr>
          <p:spPr bwMode="auto">
            <a:xfrm>
              <a:off x="1751013" y="5713413"/>
              <a:ext cx="6637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a:solidFill>
                    <a:schemeClr val="tx1"/>
                  </a:solidFill>
                </a:rPr>
                <a:t>Well done! I wonder if you can arrange the words alphabetically?</a:t>
              </a:r>
            </a:p>
          </p:txBody>
        </p:sp>
        <p:pic>
          <p:nvPicPr>
            <p:cNvPr id="15376" name="Picture 28"/>
            <p:cNvPicPr>
              <a:picLocks noChangeAspect="1"/>
            </p:cNvPicPr>
            <p:nvPr/>
          </p:nvPicPr>
          <p:blipFill>
            <a:blip r:embed="rId4">
              <a:extLst>
                <a:ext uri="{28A0092B-C50C-407E-A947-70E740481C1C}">
                  <a14:useLocalDpi xmlns:a14="http://schemas.microsoft.com/office/drawing/2010/main" val="0"/>
                </a:ext>
              </a:extLst>
            </a:blip>
            <a:srcRect b="21783"/>
            <a:stretch>
              <a:fillRect/>
            </a:stretch>
          </p:blipFill>
          <p:spPr bwMode="auto">
            <a:xfrm>
              <a:off x="755650" y="4775200"/>
              <a:ext cx="99536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3"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4" grpId="0"/>
      <p:bldP spid="14345" grpId="0"/>
      <p:bldP spid="14346" grpId="0"/>
      <p:bldP spid="14347" grpId="0"/>
      <p:bldP spid="1434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Mission 2: Why Renewable Energy?</a:t>
            </a:r>
          </a:p>
        </p:txBody>
      </p:sp>
      <p:sp>
        <p:nvSpPr>
          <p:cNvPr id="15365" name="Rectangle 4"/>
          <p:cNvSpPr>
            <a:spLocks noChangeArrowheads="1"/>
          </p:cNvSpPr>
          <p:nvPr/>
        </p:nvSpPr>
        <p:spPr bwMode="auto">
          <a:xfrm>
            <a:off x="755650" y="1458913"/>
            <a:ext cx="7632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cs typeface="Arial" panose="020B0604020202020204" pitchFamily="34" charset="0"/>
              </a:rPr>
              <a:t>Fossil fuels such as coal, oil, and gas were formed millions of years ago from living organisms. They are not renewable and will run out one day. They also produce carbon dioxide when they burn that leads to climate change.</a:t>
            </a:r>
          </a:p>
          <a:p>
            <a:pPr eaLnBrk="1" hangingPunct="1">
              <a:lnSpc>
                <a:spcPct val="100000"/>
              </a:lnSpc>
              <a:spcBef>
                <a:spcPct val="0"/>
              </a:spcBef>
              <a:buFontTx/>
              <a:buNone/>
            </a:pPr>
            <a:endParaRPr lang="en-GB" altLang="en-US" sz="1600">
              <a:solidFill>
                <a:schemeClr val="tx1"/>
              </a:solidFill>
              <a:cs typeface="Arial" panose="020B0604020202020204" pitchFamily="34" charset="0"/>
            </a:endParaRPr>
          </a:p>
          <a:p>
            <a:pPr eaLnBrk="1" hangingPunct="1">
              <a:lnSpc>
                <a:spcPct val="100000"/>
              </a:lnSpc>
              <a:spcBef>
                <a:spcPct val="0"/>
              </a:spcBef>
              <a:buFontTx/>
              <a:buNone/>
            </a:pPr>
            <a:r>
              <a:rPr lang="en-GB" altLang="en-US" sz="1600">
                <a:solidFill>
                  <a:schemeClr val="tx1"/>
                </a:solidFill>
                <a:cs typeface="Arial" panose="020B0604020202020204" pitchFamily="34" charset="0"/>
              </a:rPr>
              <a:t>Renewable energy comes from natural sources such as wind, sun, and water. It does not pollute air or water and has been used for thousands of years.</a:t>
            </a:r>
          </a:p>
        </p:txBody>
      </p:sp>
      <p:grpSp>
        <p:nvGrpSpPr>
          <p:cNvPr id="2" name="Group 1"/>
          <p:cNvGrpSpPr>
            <a:grpSpLocks/>
          </p:cNvGrpSpPr>
          <p:nvPr/>
        </p:nvGrpSpPr>
        <p:grpSpPr bwMode="auto">
          <a:xfrm>
            <a:off x="755650" y="3149600"/>
            <a:ext cx="7632700" cy="982663"/>
            <a:chOff x="755650" y="3149460"/>
            <a:chExt cx="7632700" cy="982663"/>
          </a:xfrm>
        </p:grpSpPr>
        <p:sp>
          <p:nvSpPr>
            <p:cNvPr id="11" name="Rectangle 10"/>
            <p:cNvSpPr/>
            <p:nvPr/>
          </p:nvSpPr>
          <p:spPr>
            <a:xfrm>
              <a:off x="755650" y="3149460"/>
              <a:ext cx="7632700" cy="982663"/>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6396" name="TextBox 5"/>
            <p:cNvSpPr txBox="1">
              <a:spLocks noChangeArrowheads="1"/>
            </p:cNvSpPr>
            <p:nvPr/>
          </p:nvSpPr>
          <p:spPr bwMode="auto">
            <a:xfrm>
              <a:off x="2200275" y="3265348"/>
              <a:ext cx="6046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400">
                  <a:solidFill>
                    <a:srgbClr val="242424"/>
                  </a:solidFill>
                </a:rPr>
                <a:t>Some people argue that wind turbines spoil their view of the countryside. Others argue that they help protect the environment. Have a debate in class - which point of view will you support?</a:t>
              </a:r>
            </a:p>
          </p:txBody>
        </p:sp>
        <p:sp>
          <p:nvSpPr>
            <p:cNvPr id="16397" name="TextBox 2"/>
            <p:cNvSpPr txBox="1">
              <a:spLocks noChangeArrowheads="1"/>
            </p:cNvSpPr>
            <p:nvPr/>
          </p:nvSpPr>
          <p:spPr bwMode="auto">
            <a:xfrm>
              <a:off x="854075" y="3262173"/>
              <a:ext cx="134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400" b="1">
                  <a:solidFill>
                    <a:srgbClr val="242424"/>
                  </a:solidFill>
                </a:rPr>
                <a:t>Talking Point</a:t>
              </a:r>
              <a:r>
                <a:rPr lang="en-GB" altLang="en-US" sz="1400">
                  <a:solidFill>
                    <a:srgbClr val="242424"/>
                  </a:solidFill>
                </a:rPr>
                <a:t>:</a:t>
              </a:r>
              <a:endParaRPr lang="en-GB" altLang="en-US" sz="1400">
                <a:solidFill>
                  <a:schemeClr val="tx1"/>
                </a:solidFill>
              </a:endParaRPr>
            </a:p>
          </p:txBody>
        </p:sp>
      </p:grpSp>
      <p:grpSp>
        <p:nvGrpSpPr>
          <p:cNvPr id="3" name="Group 2"/>
          <p:cNvGrpSpPr>
            <a:grpSpLocks/>
          </p:cNvGrpSpPr>
          <p:nvPr/>
        </p:nvGrpSpPr>
        <p:grpSpPr bwMode="auto">
          <a:xfrm>
            <a:off x="720725" y="4238625"/>
            <a:ext cx="7710488" cy="1901825"/>
            <a:chOff x="720994" y="4239123"/>
            <a:chExt cx="7710487" cy="1901816"/>
          </a:xfrm>
        </p:grpSpPr>
        <p:sp>
          <p:nvSpPr>
            <p:cNvPr id="12" name="Rectangle 11"/>
            <p:cNvSpPr/>
            <p:nvPr/>
          </p:nvSpPr>
          <p:spPr>
            <a:xfrm>
              <a:off x="2260869" y="4423272"/>
              <a:ext cx="6127749" cy="135571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6392" name="TextBox 3"/>
            <p:cNvSpPr txBox="1">
              <a:spLocks noChangeArrowheads="1"/>
            </p:cNvSpPr>
            <p:nvPr/>
          </p:nvSpPr>
          <p:spPr bwMode="auto">
            <a:xfrm>
              <a:off x="2578100" y="4550273"/>
              <a:ext cx="5746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bg1"/>
                  </a:solidFill>
                </a:rPr>
                <a:t>Did You Know?</a:t>
              </a:r>
            </a:p>
            <a:p>
              <a:pPr eaLnBrk="1" hangingPunct="1">
                <a:lnSpc>
                  <a:spcPct val="100000"/>
                </a:lnSpc>
                <a:spcBef>
                  <a:spcPct val="0"/>
                </a:spcBef>
                <a:buFontTx/>
                <a:buNone/>
              </a:pPr>
              <a:endParaRPr lang="en-GB" altLang="en-US" sz="1600" b="1" dirty="0">
                <a:solidFill>
                  <a:schemeClr val="bg1"/>
                </a:solidFill>
              </a:endParaRPr>
            </a:p>
            <a:p>
              <a:pPr eaLnBrk="1" hangingPunct="1">
                <a:lnSpc>
                  <a:spcPct val="100000"/>
                </a:lnSpc>
                <a:spcBef>
                  <a:spcPct val="0"/>
                </a:spcBef>
                <a:buFontTx/>
                <a:buNone/>
              </a:pPr>
              <a:r>
                <a:rPr lang="en-GB" altLang="en-US" sz="1600" dirty="0">
                  <a:solidFill>
                    <a:schemeClr val="bg1"/>
                  </a:solidFill>
                </a:rPr>
                <a:t>There is a large wind turbine in Hawaii. It is 20 stories tall and the blades are each the length of a soccer field!</a:t>
              </a:r>
            </a:p>
          </p:txBody>
        </p:sp>
        <p:pic>
          <p:nvPicPr>
            <p:cNvPr id="16393" name="Picture 6"/>
            <p:cNvPicPr>
              <a:picLocks noChangeAspect="1"/>
            </p:cNvPicPr>
            <p:nvPr/>
          </p:nvPicPr>
          <p:blipFill>
            <a:blip r:embed="rId3">
              <a:extLst>
                <a:ext uri="{28A0092B-C50C-407E-A947-70E740481C1C}">
                  <a14:useLocalDpi xmlns:a14="http://schemas.microsoft.com/office/drawing/2010/main" val="0"/>
                </a:ext>
              </a:extLst>
            </a:blip>
            <a:srcRect l="4861" t="5293" r="4861" b="4800"/>
            <a:stretch>
              <a:fillRect/>
            </a:stretch>
          </p:blipFill>
          <p:spPr bwMode="auto">
            <a:xfrm>
              <a:off x="755650" y="4239123"/>
              <a:ext cx="167798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9"/>
            <p:cNvSpPr txBox="1">
              <a:spLocks noChangeArrowheads="1"/>
            </p:cNvSpPr>
            <p:nvPr/>
          </p:nvSpPr>
          <p:spPr bwMode="auto">
            <a:xfrm>
              <a:off x="720994" y="5971662"/>
              <a:ext cx="77104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rPr>
                <a:t>Photos courtesy of (Don Graham @flickr.com) - granted under creative commons licence – attribution.</a:t>
              </a:r>
            </a:p>
          </p:txBody>
        </p:sp>
      </p:grpSp>
      <p:sp>
        <p:nvSpPr>
          <p:cNvPr id="16390" name="TextBox 15"/>
          <p:cNvSpPr>
            <a:spLocks noChangeArrowheads="1"/>
          </p:cNvSpPr>
          <p:nvPr/>
        </p:nvSpPr>
        <p:spPr bwMode="auto">
          <a:xfrm>
            <a:off x="7342188" y="5873750"/>
            <a:ext cx="1046162" cy="388938"/>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479425"/>
            <a:ext cx="8220075" cy="993775"/>
          </a:xfrm>
        </p:spPr>
        <p:txBody>
          <a:bodyPr/>
          <a:lstStyle/>
          <a:p>
            <a:pPr eaLnBrk="1" hangingPunct="1"/>
            <a:r>
              <a:rPr lang="en-GB" altLang="en-US" sz="3600" dirty="0">
                <a:solidFill>
                  <a:srgbClr val="013F19"/>
                </a:solidFill>
                <a:latin typeface="Twinkl" pitchFamily="2" charset="0"/>
              </a:rPr>
              <a:t>Renewable Energy</a:t>
            </a:r>
          </a:p>
        </p:txBody>
      </p:sp>
      <p:sp>
        <p:nvSpPr>
          <p:cNvPr id="16388" name="TextBox 7"/>
          <p:cNvSpPr txBox="1">
            <a:spLocks noChangeArrowheads="1"/>
          </p:cNvSpPr>
          <p:nvPr/>
        </p:nvSpPr>
        <p:spPr bwMode="auto">
          <a:xfrm>
            <a:off x="2249488" y="1574800"/>
            <a:ext cx="613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Solar energy comes from sunlight. Special solar cells convert light into electricity.</a:t>
            </a:r>
          </a:p>
        </p:txBody>
      </p:sp>
      <p:sp>
        <p:nvSpPr>
          <p:cNvPr id="16389" name="TextBox 11"/>
          <p:cNvSpPr txBox="1">
            <a:spLocks noChangeArrowheads="1"/>
          </p:cNvSpPr>
          <p:nvPr/>
        </p:nvSpPr>
        <p:spPr bwMode="auto">
          <a:xfrm>
            <a:off x="2249487" y="2606675"/>
            <a:ext cx="6218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Windmills have been used for a long time. Today, wind farms are built on flat open spaces where the wind blows at around 14 mph.</a:t>
            </a:r>
          </a:p>
        </p:txBody>
      </p:sp>
      <p:sp>
        <p:nvSpPr>
          <p:cNvPr id="16390" name="TextBox 12"/>
          <p:cNvSpPr txBox="1">
            <a:spLocks noChangeArrowheads="1"/>
          </p:cNvSpPr>
          <p:nvPr/>
        </p:nvSpPr>
        <p:spPr bwMode="auto">
          <a:xfrm>
            <a:off x="2249488" y="3800475"/>
            <a:ext cx="6138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Ancient Egyptians used water wheels to provide energy. Today, hydropower uses the energy of moving water to make electricity.</a:t>
            </a:r>
          </a:p>
        </p:txBody>
      </p:sp>
      <p:sp>
        <p:nvSpPr>
          <p:cNvPr id="16392" name="TextBox 6"/>
          <p:cNvSpPr txBox="1">
            <a:spLocks noChangeArrowheads="1"/>
          </p:cNvSpPr>
          <p:nvPr/>
        </p:nvSpPr>
        <p:spPr bwMode="auto">
          <a:xfrm>
            <a:off x="755650" y="5788025"/>
            <a:ext cx="7627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b="1" dirty="0">
                <a:solidFill>
                  <a:schemeClr val="tx1"/>
                </a:solidFill>
              </a:rPr>
              <a:t>Fact: </a:t>
            </a:r>
            <a:r>
              <a:rPr lang="en-GB" altLang="en-US" sz="1400" dirty="0">
                <a:solidFill>
                  <a:schemeClr val="tx1"/>
                </a:solidFill>
              </a:rPr>
              <a:t>Spacecraft and the International Space Station use solar panels to generate power.</a:t>
            </a:r>
          </a:p>
        </p:txBody>
      </p:sp>
      <p:grpSp>
        <p:nvGrpSpPr>
          <p:cNvPr id="2" name="Group 1"/>
          <p:cNvGrpSpPr>
            <a:grpSpLocks/>
          </p:cNvGrpSpPr>
          <p:nvPr/>
        </p:nvGrpSpPr>
        <p:grpSpPr bwMode="auto">
          <a:xfrm>
            <a:off x="755650" y="4918075"/>
            <a:ext cx="7308850" cy="730250"/>
            <a:chOff x="755650" y="4918075"/>
            <a:chExt cx="7308850" cy="730250"/>
          </a:xfrm>
        </p:grpSpPr>
        <p:sp>
          <p:nvSpPr>
            <p:cNvPr id="14" name="Rectangle 13"/>
            <p:cNvSpPr/>
            <p:nvPr/>
          </p:nvSpPr>
          <p:spPr>
            <a:xfrm>
              <a:off x="755650" y="4918075"/>
              <a:ext cx="7308850" cy="730250"/>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7421" name="TextBox 3"/>
            <p:cNvSpPr txBox="1">
              <a:spLocks noChangeArrowheads="1"/>
            </p:cNvSpPr>
            <p:nvPr/>
          </p:nvSpPr>
          <p:spPr bwMode="auto">
            <a:xfrm>
              <a:off x="906463" y="5008563"/>
              <a:ext cx="6826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400">
                  <a:solidFill>
                    <a:schemeClr val="tx1"/>
                  </a:solidFill>
                </a:rPr>
                <a:t>Using a map of your state, where do you think the best places for renewable energy would be? Use the Internet to help you research.</a:t>
              </a:r>
            </a:p>
          </p:txBody>
        </p:sp>
      </p:grpSp>
      <p:pic>
        <p:nvPicPr>
          <p:cNvPr id="163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43038"/>
            <a:ext cx="13954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4"/>
          <p:cNvPicPr>
            <a:picLocks noChangeAspect="1"/>
          </p:cNvPicPr>
          <p:nvPr/>
        </p:nvPicPr>
        <p:blipFill>
          <a:blip r:embed="rId4">
            <a:extLst>
              <a:ext uri="{28A0092B-C50C-407E-A947-70E740481C1C}">
                <a14:useLocalDpi xmlns:a14="http://schemas.microsoft.com/office/drawing/2010/main" val="0"/>
              </a:ext>
            </a:extLst>
          </a:blip>
          <a:srcRect t="16338" r="35938" b="20764"/>
          <a:stretch>
            <a:fillRect/>
          </a:stretch>
        </p:blipFill>
        <p:spPr bwMode="auto">
          <a:xfrm>
            <a:off x="755650" y="2460625"/>
            <a:ext cx="13954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641725"/>
            <a:ext cx="1395413"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5"/>
          <p:cNvSpPr>
            <a:spLocks noChangeArrowheads="1"/>
          </p:cNvSpPr>
          <p:nvPr/>
        </p:nvSpPr>
        <p:spPr bwMode="auto">
          <a:xfrm>
            <a:off x="920750" y="795338"/>
            <a:ext cx="1047750" cy="390525"/>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3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9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9" grpId="0"/>
      <p:bldP spid="16390" grpId="0"/>
      <p:bldP spid="1639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771525"/>
            <a:ext cx="8220075" cy="995363"/>
          </a:xfrm>
        </p:spPr>
        <p:txBody>
          <a:bodyPr/>
          <a:lstStyle/>
          <a:p>
            <a:pPr algn="ctr" eaLnBrk="1" hangingPunct="1"/>
            <a:r>
              <a:rPr lang="en-GB" altLang="en-US" sz="3600" dirty="0">
                <a:solidFill>
                  <a:srgbClr val="013F19"/>
                </a:solidFill>
                <a:latin typeface="Twinkl" pitchFamily="2" charset="0"/>
              </a:rPr>
              <a:t>Mission 3: Paris Climate Summit – Tackling Climate Change</a:t>
            </a:r>
          </a:p>
        </p:txBody>
      </p:sp>
      <p:sp>
        <p:nvSpPr>
          <p:cNvPr id="17412" name="Rectangle 4"/>
          <p:cNvSpPr>
            <a:spLocks noChangeArrowheads="1"/>
          </p:cNvSpPr>
          <p:nvPr/>
        </p:nvSpPr>
        <p:spPr bwMode="auto">
          <a:xfrm>
            <a:off x="750888" y="1766888"/>
            <a:ext cx="76327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dirty="0">
                <a:solidFill>
                  <a:schemeClr val="tx1"/>
                </a:solidFill>
                <a:cs typeface="Arial" panose="020B0604020202020204" pitchFamily="34" charset="0"/>
              </a:rPr>
              <a:t>The Paris Climate Summit saw a gathering of more than 190 countries discuss ways in which the United Nations could reduce “greenhouse gases.”</a:t>
            </a:r>
          </a:p>
          <a:p>
            <a:pPr eaLnBrk="1" hangingPunct="1">
              <a:lnSpc>
                <a:spcPct val="100000"/>
              </a:lnSpc>
              <a:spcBef>
                <a:spcPct val="0"/>
              </a:spcBef>
              <a:spcAft>
                <a:spcPts val="1200"/>
              </a:spcAft>
              <a:buFontTx/>
              <a:buNone/>
            </a:pPr>
            <a:r>
              <a:rPr lang="en-GB" altLang="en-US" sz="1600" dirty="0">
                <a:solidFill>
                  <a:schemeClr val="tx1"/>
                </a:solidFill>
                <a:cs typeface="Arial" panose="020B0604020202020204" pitchFamily="34" charset="0"/>
              </a:rPr>
              <a:t>One of the main decisions agreed upon was the need to reduce carbon dioxide emissions.</a:t>
            </a:r>
          </a:p>
          <a:p>
            <a:pPr eaLnBrk="1" hangingPunct="1">
              <a:lnSpc>
                <a:spcPct val="100000"/>
              </a:lnSpc>
              <a:spcBef>
                <a:spcPct val="0"/>
              </a:spcBef>
              <a:spcAft>
                <a:spcPts val="1200"/>
              </a:spcAft>
              <a:buFontTx/>
              <a:buNone/>
            </a:pPr>
            <a:r>
              <a:rPr lang="en-GB" altLang="en-US" sz="1600" dirty="0">
                <a:solidFill>
                  <a:schemeClr val="tx1"/>
                </a:solidFill>
                <a:cs typeface="Arial" panose="020B0604020202020204" pitchFamily="34" charset="0"/>
              </a:rPr>
              <a:t>Carbon dioxide is a greenhouse gas that causes climate change. Climate change causes the Earth to warm up faster, changing the weather and the environment.</a:t>
            </a:r>
          </a:p>
        </p:txBody>
      </p:sp>
      <p:grpSp>
        <p:nvGrpSpPr>
          <p:cNvPr id="3" name="Group 2"/>
          <p:cNvGrpSpPr>
            <a:grpSpLocks/>
          </p:cNvGrpSpPr>
          <p:nvPr/>
        </p:nvGrpSpPr>
        <p:grpSpPr bwMode="auto">
          <a:xfrm>
            <a:off x="755650" y="4275138"/>
            <a:ext cx="7632700" cy="1700212"/>
            <a:chOff x="755650" y="4392613"/>
            <a:chExt cx="7632700" cy="1700212"/>
          </a:xfrm>
        </p:grpSpPr>
        <p:sp>
          <p:nvSpPr>
            <p:cNvPr id="12" name="Rectangle 11"/>
            <p:cNvSpPr/>
            <p:nvPr/>
          </p:nvSpPr>
          <p:spPr>
            <a:xfrm>
              <a:off x="2260600" y="4579938"/>
              <a:ext cx="6127750" cy="13557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442" name="TextBox 3"/>
            <p:cNvSpPr txBox="1">
              <a:spLocks noChangeArrowheads="1"/>
            </p:cNvSpPr>
            <p:nvPr/>
          </p:nvSpPr>
          <p:spPr bwMode="auto">
            <a:xfrm>
              <a:off x="2578100" y="4706938"/>
              <a:ext cx="5746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chemeClr val="bg1"/>
                  </a:solidFill>
                </a:rPr>
                <a:t>Did You Know?</a:t>
              </a:r>
            </a:p>
            <a:p>
              <a:pPr eaLnBrk="1" hangingPunct="1">
                <a:lnSpc>
                  <a:spcPct val="100000"/>
                </a:lnSpc>
                <a:spcBef>
                  <a:spcPct val="0"/>
                </a:spcBef>
                <a:buFontTx/>
                <a:buNone/>
              </a:pPr>
              <a:endParaRPr lang="en-GB" altLang="en-US" sz="1600" b="1">
                <a:solidFill>
                  <a:schemeClr val="bg1"/>
                </a:solidFill>
              </a:endParaRPr>
            </a:p>
            <a:p>
              <a:pPr eaLnBrk="1" hangingPunct="1">
                <a:lnSpc>
                  <a:spcPct val="100000"/>
                </a:lnSpc>
                <a:spcBef>
                  <a:spcPct val="0"/>
                </a:spcBef>
                <a:buFontTx/>
                <a:buNone/>
              </a:pPr>
              <a:r>
                <a:rPr lang="en-GB" altLang="en-US" sz="1600">
                  <a:solidFill>
                    <a:schemeClr val="bg1"/>
                  </a:solidFill>
                </a:rPr>
                <a:t>Planting 96 trees would absorb the carbon dioxide from one person for a year!</a:t>
              </a:r>
            </a:p>
          </p:txBody>
        </p:sp>
        <p:pic>
          <p:nvPicPr>
            <p:cNvPr id="18443" name="Picture 7"/>
            <p:cNvPicPr>
              <a:picLocks noChangeAspect="1"/>
            </p:cNvPicPr>
            <p:nvPr/>
          </p:nvPicPr>
          <p:blipFill>
            <a:blip r:embed="rId3">
              <a:extLst>
                <a:ext uri="{28A0092B-C50C-407E-A947-70E740481C1C}">
                  <a14:useLocalDpi xmlns:a14="http://schemas.microsoft.com/office/drawing/2010/main" val="0"/>
                </a:ext>
              </a:extLst>
            </a:blip>
            <a:srcRect l="30219"/>
            <a:stretch>
              <a:fillRect/>
            </a:stretch>
          </p:blipFill>
          <p:spPr bwMode="auto">
            <a:xfrm>
              <a:off x="755650" y="4392613"/>
              <a:ext cx="16779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55650" y="3725863"/>
            <a:ext cx="7632700" cy="409575"/>
            <a:chOff x="755650" y="3819525"/>
            <a:chExt cx="7632700" cy="409575"/>
          </a:xfrm>
        </p:grpSpPr>
        <p:sp>
          <p:nvSpPr>
            <p:cNvPr id="14" name="Rectangle 13"/>
            <p:cNvSpPr/>
            <p:nvPr/>
          </p:nvSpPr>
          <p:spPr>
            <a:xfrm>
              <a:off x="755650" y="3819525"/>
              <a:ext cx="7632700" cy="409575"/>
            </a:xfrm>
            <a:prstGeom prst="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440" name="TextBox 15"/>
            <p:cNvSpPr txBox="1">
              <a:spLocks noChangeArrowheads="1"/>
            </p:cNvSpPr>
            <p:nvPr/>
          </p:nvSpPr>
          <p:spPr bwMode="auto">
            <a:xfrm>
              <a:off x="846138" y="3849688"/>
              <a:ext cx="7418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a:solidFill>
                    <a:srgbClr val="242424"/>
                  </a:solidFill>
                </a:rPr>
                <a:t>Can you find out which countries are part of the United Nations?</a:t>
              </a:r>
            </a:p>
          </p:txBody>
        </p:sp>
      </p:grpSp>
      <p:sp>
        <p:nvSpPr>
          <p:cNvPr id="18438" name="TextBox 14"/>
          <p:cNvSpPr>
            <a:spLocks noChangeArrowheads="1"/>
          </p:cNvSpPr>
          <p:nvPr/>
        </p:nvSpPr>
        <p:spPr bwMode="auto">
          <a:xfrm>
            <a:off x="7342188" y="5873750"/>
            <a:ext cx="1046162" cy="388938"/>
          </a:xfrm>
          <a:prstGeom prst="ellipse">
            <a:avLst/>
          </a:prstGeom>
          <a:solidFill>
            <a:srgbClr val="18A0DB"/>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MS PGothic" panose="020B0600070205080204" pitchFamily="34" charset="-128"/>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200" b="1">
                <a:solidFill>
                  <a:schemeClr val="bg1"/>
                </a:solidFill>
              </a:rPr>
              <a:t>Mission</a:t>
            </a:r>
            <a:endParaRPr lang="en-GB" alt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734</TotalTime>
  <Words>1443</Words>
  <Application>Microsoft Office PowerPoint</Application>
  <PresentationFormat>On-screen Show (4:3)</PresentationFormat>
  <Paragraphs>108</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Twinkl</vt:lpstr>
      <vt:lpstr>MS PGothic</vt:lpstr>
      <vt:lpstr>Twinkl SemiBold</vt:lpstr>
      <vt:lpstr>Sassoon Infant Rg</vt:lpstr>
      <vt:lpstr>Calibri</vt:lpstr>
      <vt:lpstr>Arial</vt:lpstr>
      <vt:lpstr>Office Theme</vt:lpstr>
      <vt:lpstr>PowerPoint Presentation</vt:lpstr>
      <vt:lpstr>What Is Earth Day?</vt:lpstr>
      <vt:lpstr>What Can We Do?</vt:lpstr>
      <vt:lpstr>Mission 1: Why Trees?</vt:lpstr>
      <vt:lpstr>Trees Are Great!</vt:lpstr>
      <vt:lpstr>Definitions</vt:lpstr>
      <vt:lpstr>Mission 2: Why Renewable Energy?</vt:lpstr>
      <vt:lpstr>Renewable Energy</vt:lpstr>
      <vt:lpstr>Mission 3: Paris Climate Summit – Tackling Climate Change</vt:lpstr>
      <vt:lpstr>The United Nation Countries</vt:lpstr>
      <vt:lpstr>The Effects of  Climate Change</vt:lpstr>
      <vt:lpstr>How Can You Support Earth Day?</vt:lpstr>
      <vt:lpstr>How Can You Support Earth Day?</vt:lpstr>
      <vt:lpstr>Sort the trash!</vt:lpstr>
      <vt:lpstr>How Can You Support Earth Day?</vt:lpstr>
      <vt:lpstr>How Can You Support Earth 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Thomas Becker</cp:lastModifiedBy>
  <cp:revision>77</cp:revision>
  <dcterms:created xsi:type="dcterms:W3CDTF">2017-02-23T11:33:49Z</dcterms:created>
  <dcterms:modified xsi:type="dcterms:W3CDTF">2019-04-08T12:04:01Z</dcterms:modified>
</cp:coreProperties>
</file>